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56" r:id="rId2"/>
    <p:sldId id="359" r:id="rId3"/>
    <p:sldId id="360" r:id="rId4"/>
    <p:sldId id="372" r:id="rId5"/>
    <p:sldId id="374" r:id="rId6"/>
    <p:sldId id="375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391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392" r:id="rId42"/>
    <p:sldId id="394" r:id="rId43"/>
    <p:sldId id="416" r:id="rId44"/>
    <p:sldId id="417" r:id="rId45"/>
    <p:sldId id="418" r:id="rId46"/>
    <p:sldId id="438" r:id="rId47"/>
    <p:sldId id="395" r:id="rId48"/>
    <p:sldId id="396" r:id="rId49"/>
    <p:sldId id="419" r:id="rId50"/>
    <p:sldId id="421" r:id="rId51"/>
    <p:sldId id="422" r:id="rId52"/>
    <p:sldId id="423" r:id="rId53"/>
    <p:sldId id="424" r:id="rId54"/>
    <p:sldId id="425" r:id="rId55"/>
    <p:sldId id="420" r:id="rId56"/>
    <p:sldId id="426" r:id="rId57"/>
    <p:sldId id="427" r:id="rId58"/>
    <p:sldId id="428" r:id="rId59"/>
    <p:sldId id="429" r:id="rId60"/>
    <p:sldId id="430" r:id="rId61"/>
    <p:sldId id="431" r:id="rId62"/>
    <p:sldId id="433" r:id="rId63"/>
    <p:sldId id="434" r:id="rId64"/>
    <p:sldId id="435" r:id="rId65"/>
    <p:sldId id="436" r:id="rId66"/>
    <p:sldId id="439" r:id="rId67"/>
    <p:sldId id="437" r:id="rId68"/>
    <p:sldId id="366" r:id="rId69"/>
    <p:sldId id="358" r:id="rId70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Golos Text" panose="020B0604020202020204" charset="0"/>
      <p:regular r:id="rId79"/>
      <p:bold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анин Алексей Андреевич" initials="ШАА" lastIdx="1" clrIdx="0">
    <p:extLst>
      <p:ext uri="{19B8F6BF-5375-455C-9EA6-DF929625EA0E}">
        <p15:presenceInfo xmlns:p15="http://schemas.microsoft.com/office/powerpoint/2012/main" userId="S-1-5-21-2141110276-3515784747-1054644738-2141" providerId="AD"/>
      </p:ext>
    </p:extLst>
  </p:cmAuthor>
  <p:cmAuthor id="2" name="Чудиновских Николай Витальевич" initials="ЧНВ" lastIdx="1" clrIdx="1">
    <p:extLst>
      <p:ext uri="{19B8F6BF-5375-455C-9EA6-DF929625EA0E}">
        <p15:presenceInfo xmlns:p15="http://schemas.microsoft.com/office/powerpoint/2012/main" userId="S-1-5-21-1495340638-1221250346-3190284172-15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63088A"/>
    <a:srgbClr val="09B489"/>
    <a:srgbClr val="FFFFFF"/>
    <a:srgbClr val="F2F2F2"/>
    <a:srgbClr val="8134A7"/>
    <a:srgbClr val="670E8E"/>
    <a:srgbClr val="701B96"/>
    <a:srgbClr val="75229B"/>
    <a:srgbClr val="7C2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0819" autoAdjust="0"/>
  </p:normalViewPr>
  <p:slideViewPr>
    <p:cSldViewPr snapToGrid="0" showGuides="1">
      <p:cViewPr varScale="1">
        <p:scale>
          <a:sx n="92" d="100"/>
          <a:sy n="92" d="100"/>
        </p:scale>
        <p:origin x="1380" y="96"/>
      </p:cViewPr>
      <p:guideLst>
        <p:guide pos="438"/>
        <p:guide orient="horz" pos="2908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8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B02834-CE21-4F80-9715-8BAD5FCB8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196F5-1F7C-4F17-9F30-20C78C9BA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EC214-932D-48EB-A5ED-94CCA32AEFB9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8DA05-02F4-468F-80AD-4748DA701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8F5EC-2349-44AA-9242-B8142C7CB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3139-7307-4BBF-B6E4-2D80B44F70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9F43-682E-40A3-B58B-277C22AA8575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70032-D7E2-4C41-8A50-E91EE750B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82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Всем привет! Сегодня буду рассказывать 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бустингах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как мы все знаем это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алгоритм на табличных данных. До подготовки к этому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митапу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всё что я знал про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бустинг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обучение на остатках. Возможно, некоторые сейчас знают примерно также. Сегодня мы расширим эти знания 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бустингах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Расскажу именно про теорию, как они устроены.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428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демонстрации выставим</a:t>
            </a:r>
            <a:r>
              <a:rPr lang="en-US" dirty="0"/>
              <a:t> </a:t>
            </a:r>
            <a:r>
              <a:rPr lang="ru-RU" dirty="0"/>
              <a:t>эту вероятность на графике и посчитаем от неё остатки.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63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построим дерево на остатках и чтобы не усложнять, оставим глубину дерева равной двум.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54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надо совместить начальный </a:t>
            </a:r>
            <a:r>
              <a:rPr lang="ru-RU" dirty="0" err="1"/>
              <a:t>предикт</a:t>
            </a:r>
            <a:r>
              <a:rPr lang="ru-RU" dirty="0"/>
              <a:t> и выход дерева. Но мы не можем просто так взять и сложить их. Потому что начальный </a:t>
            </a:r>
            <a:r>
              <a:rPr lang="ru-RU" dirty="0" err="1"/>
              <a:t>предикт</a:t>
            </a:r>
            <a:r>
              <a:rPr lang="ru-RU" dirty="0"/>
              <a:t> представлен в виде логарифма шансов, в то время как выходы листов это остатки вероятностей.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93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помощью этой формулы можем провести трансформацию, чтобы можно было сложить прогноз и выход дерева.</a:t>
            </a:r>
          </a:p>
          <a:p>
            <a:r>
              <a:rPr lang="ru-RU" dirty="0"/>
              <a:t>При построении первого дерева предыдущей вероятностью будет являться</a:t>
            </a:r>
            <a:r>
              <a:rPr lang="en-US" dirty="0"/>
              <a:t> </a:t>
            </a:r>
            <a:r>
              <a:rPr lang="ru-RU" dirty="0"/>
              <a:t>начальный прогноз. Видим здесь пример расчёта для выхода листа.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369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прогонки через формулу, получаем прогноз в виде логарифма шансов, затем конвертируем его в вероятность.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233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расчёта вероятностей снова можем рассчитать остатки для построения следующего дерева.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64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и вот пример, как мы снова построили дерево на этих новых остатках.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200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показан пример расчёта вероятности на базовом прогнозе и 2 деревьях.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134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и также продолжаем строить деревья до тех пор, пока не закончится количество итераций, либо ошибка не станет слишком маленькой.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172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расскажу про следующую модификацию </a:t>
            </a:r>
            <a:r>
              <a:rPr lang="ru-RU" dirty="0" err="1"/>
              <a:t>бустинга</a:t>
            </a:r>
            <a:r>
              <a:rPr lang="ru-RU" dirty="0"/>
              <a:t> – </a:t>
            </a:r>
            <a:r>
              <a:rPr lang="en-US" dirty="0" err="1"/>
              <a:t>XGBoost</a:t>
            </a:r>
            <a:r>
              <a:rPr lang="ru-RU" dirty="0"/>
              <a:t>, который появился в 2014 году</a:t>
            </a:r>
            <a:r>
              <a:rPr lang="en-US" dirty="0"/>
              <a:t>. </a:t>
            </a:r>
            <a:r>
              <a:rPr lang="ru-RU" dirty="0"/>
              <a:t>Буквально вчера у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ru-RU" dirty="0"/>
              <a:t>был день рождения, алгоритму исполнилось 11 лет. Чем же он </a:t>
            </a:r>
            <a:r>
              <a:rPr lang="ru-RU" dirty="0" err="1"/>
              <a:t>примичателен</a:t>
            </a:r>
            <a:r>
              <a:rPr lang="ru-RU" dirty="0"/>
              <a:t>? </a:t>
            </a:r>
            <a:r>
              <a:rPr lang="ru-RU" dirty="0" err="1"/>
              <a:t>Примичателен</a:t>
            </a:r>
            <a:r>
              <a:rPr lang="ru-RU" dirty="0"/>
              <a:t> он некоторыми наворотами, которые внесли авторы поверх обычного </a:t>
            </a:r>
            <a:r>
              <a:rPr lang="ru-RU" dirty="0" err="1"/>
              <a:t>бустинга</a:t>
            </a:r>
            <a:r>
              <a:rPr lang="ru-RU" dirty="0"/>
              <a:t>. Добавили регуляризацию, </a:t>
            </a:r>
            <a:r>
              <a:rPr lang="ru-RU" dirty="0" err="1"/>
              <a:t>прунинг</a:t>
            </a:r>
            <a:r>
              <a:rPr lang="ru-RU" dirty="0"/>
              <a:t> или же обрезку ветвей, также появилась поддержка пропущенных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39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далёком и бородатом 2001 году был разработан Градиентный </a:t>
            </a:r>
            <a:r>
              <a:rPr lang="ru-RU" dirty="0" err="1"/>
              <a:t>бустинг</a:t>
            </a:r>
            <a:r>
              <a:rPr lang="ru-RU" dirty="0"/>
              <a:t>, который заложил основу и для последующих более сильных </a:t>
            </a:r>
            <a:r>
              <a:rPr lang="ru-RU" dirty="0" err="1"/>
              <a:t>бустингов</a:t>
            </a:r>
            <a:r>
              <a:rPr lang="ru-RU" dirty="0"/>
              <a:t>, которыми мы сегодня пользуемся. Однако градиентный </a:t>
            </a:r>
            <a:r>
              <a:rPr lang="ru-RU" dirty="0" err="1"/>
              <a:t>бустинг</a:t>
            </a:r>
            <a:r>
              <a:rPr lang="ru-RU" dirty="0"/>
              <a:t> не является первым. Самый первый </a:t>
            </a:r>
            <a:r>
              <a:rPr lang="ru-RU" dirty="0" err="1"/>
              <a:t>бустинг</a:t>
            </a:r>
            <a:r>
              <a:rPr lang="ru-RU" dirty="0"/>
              <a:t> был разработан Робертом Шапире в 1996 году и назывался Адаптивным </a:t>
            </a:r>
            <a:r>
              <a:rPr lang="ru-RU" dirty="0" err="1"/>
              <a:t>бустингом</a:t>
            </a:r>
            <a:r>
              <a:rPr lang="ru-RU" dirty="0"/>
              <a:t>. Мы его все знаем как </a:t>
            </a:r>
            <a:r>
              <a:rPr lang="en-US" dirty="0"/>
              <a:t>AdaBoost </a:t>
            </a:r>
            <a:r>
              <a:rPr lang="ru-RU" dirty="0"/>
              <a:t>из </a:t>
            </a:r>
            <a:r>
              <a:rPr lang="en-US" dirty="0" err="1"/>
              <a:t>sklearn</a:t>
            </a:r>
            <a:r>
              <a:rPr lang="en-US" dirty="0"/>
              <a:t>. </a:t>
            </a:r>
          </a:p>
          <a:p>
            <a:r>
              <a:rPr lang="ru-RU" dirty="0" err="1"/>
              <a:t>Основаная</a:t>
            </a:r>
            <a:r>
              <a:rPr lang="ru-RU" dirty="0"/>
              <a:t> идея </a:t>
            </a:r>
            <a:r>
              <a:rPr lang="ru-RU" dirty="0" err="1"/>
              <a:t>бустинга</a:t>
            </a:r>
            <a:r>
              <a:rPr lang="ru-RU" dirty="0"/>
              <a:t>: объединение слабых моделей в сильный ансамбль, где простые модели итеративно исправляют ошибки предыдущих моделей.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63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Начнём с задачи регрессии. Также как и в обычном </a:t>
            </a:r>
            <a:r>
              <a:rPr lang="ru-RU" dirty="0" err="1"/>
              <a:t>бустинге</a:t>
            </a:r>
            <a:r>
              <a:rPr lang="ru-RU" dirty="0"/>
              <a:t>, делаем начальный </a:t>
            </a:r>
            <a:r>
              <a:rPr lang="ru-RU" dirty="0" err="1"/>
              <a:t>предикт</a:t>
            </a:r>
            <a:r>
              <a:rPr lang="ru-RU" dirty="0"/>
              <a:t>, для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ru-RU" dirty="0"/>
              <a:t>это всегда 0.5, вне зависимости от типа задачи.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489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введу определение что такое </a:t>
            </a:r>
            <a:r>
              <a:rPr lang="en-US" dirty="0"/>
              <a:t>similarity score </a:t>
            </a:r>
            <a:r>
              <a:rPr lang="ru-RU" dirty="0"/>
              <a:t>и для чего он нужен, забегая наперёд, он будет использоваться в формуле для определения наиболее оптимального порога для разделения данных. (дальше описываю формулу)</a:t>
            </a:r>
          </a:p>
          <a:p>
            <a:r>
              <a:rPr lang="ru-RU" dirty="0"/>
              <a:t>Вот здесь описан </a:t>
            </a:r>
            <a:r>
              <a:rPr lang="en-US" dirty="0"/>
              <a:t>sim score </a:t>
            </a:r>
            <a:r>
              <a:rPr lang="ru-RU" dirty="0"/>
              <a:t>для самого первого листа с данными.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45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Пороги будем подбирать как среднее между двумя соседними наблюдениями. В качестве первого разделения был взят порог 15. После разделения данных по порогу, подобным образом как и ранее рассчитываем сим скор для получившихся листов.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541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про</a:t>
            </a:r>
            <a:r>
              <a:rPr lang="en-US" dirty="0"/>
              <a:t> </a:t>
            </a:r>
            <a:r>
              <a:rPr lang="ru-RU" dirty="0" err="1"/>
              <a:t>гэин</a:t>
            </a:r>
            <a:r>
              <a:rPr lang="ru-RU" dirty="0"/>
              <a:t>. Как раз он рассчитывается с помощью сим </a:t>
            </a:r>
            <a:r>
              <a:rPr lang="ru-RU" dirty="0" err="1"/>
              <a:t>скоров</a:t>
            </a:r>
            <a:r>
              <a:rPr lang="ru-RU" dirty="0"/>
              <a:t> всех листов (описать формулу). Также посчитаем </a:t>
            </a:r>
            <a:r>
              <a:rPr lang="ru-RU" dirty="0" err="1"/>
              <a:t>гэин</a:t>
            </a:r>
            <a:r>
              <a:rPr lang="ru-RU" dirty="0"/>
              <a:t> по другим порогам.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438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Поскольку </a:t>
            </a:r>
            <a:r>
              <a:rPr lang="ru-RU" dirty="0" err="1"/>
              <a:t>гэин</a:t>
            </a:r>
            <a:r>
              <a:rPr lang="ru-RU" dirty="0"/>
              <a:t> по 15 получился самым большим, мы оставляем его в качестве первого разделения данных. Как видно, левый лист мы уже поделить не сможем, но сможем поделить правый лист, где ещё 3 остатка.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985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Нам останется к проверке только 2 порога. У порога 22.5 </a:t>
            </a:r>
            <a:r>
              <a:rPr lang="ru-RU" dirty="0" err="1"/>
              <a:t>гэин</a:t>
            </a:r>
            <a:r>
              <a:rPr lang="ru-RU" dirty="0"/>
              <a:t> получился 28.17. В то время как у порога по 30 </a:t>
            </a:r>
            <a:r>
              <a:rPr lang="ru-RU" dirty="0" err="1"/>
              <a:t>гэин</a:t>
            </a:r>
            <a:r>
              <a:rPr lang="ru-RU" dirty="0"/>
              <a:t> получился 140.17. Соответственно оставляем порог по 30.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536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про </a:t>
            </a:r>
            <a:r>
              <a:rPr lang="ru-RU" dirty="0" err="1"/>
              <a:t>прунинг</a:t>
            </a:r>
            <a:r>
              <a:rPr lang="ru-RU" dirty="0"/>
              <a:t>. После построения дерева может выясниться что оно конечно же переобучено. Надо убрать лишние ветки. Степень </a:t>
            </a:r>
            <a:r>
              <a:rPr lang="ru-RU" dirty="0" err="1"/>
              <a:t>прунинга</a:t>
            </a:r>
            <a:r>
              <a:rPr lang="ru-RU" dirty="0"/>
              <a:t> задаётся параметром гамма. Для примера здесь возьмём гамму равную 130. Начинаем идти с самого низа. Проверяется простое условие: если разница </a:t>
            </a:r>
            <a:r>
              <a:rPr lang="ru-RU" dirty="0" err="1"/>
              <a:t>гэин</a:t>
            </a:r>
            <a:r>
              <a:rPr lang="ru-RU" dirty="0"/>
              <a:t> и гаммы отрицательна – мы убираем лист с разделением. Если положительно – оставляем. Тут у нас получилась положительная разница и здесь мы закончили </a:t>
            </a:r>
            <a:r>
              <a:rPr lang="ru-RU" dirty="0" err="1"/>
              <a:t>прунинг</a:t>
            </a:r>
            <a:r>
              <a:rPr lang="ru-RU" dirty="0"/>
              <a:t>. Если мы посмотрим на корень, то увидим что там разница была бы отрицательной. Но мы не убираем корень, поскольку не обрезали предыдущую ветку.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175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надо сделать важное замечание: нулевая гамма не отменяет </a:t>
            </a:r>
            <a:r>
              <a:rPr lang="ru-RU" dirty="0" err="1"/>
              <a:t>прунинга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При отрицательном </a:t>
            </a:r>
            <a:r>
              <a:rPr lang="ru-RU" dirty="0" err="1"/>
              <a:t>гэине</a:t>
            </a:r>
            <a:r>
              <a:rPr lang="ru-RU" dirty="0"/>
              <a:t> всё равно будет происходить </a:t>
            </a:r>
            <a:r>
              <a:rPr lang="ru-RU" dirty="0" err="1"/>
              <a:t>прунинг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260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после построения дерева, надо рассчитать выходы листов. Расчёт происходит по следующей формуле. Сумма остатков, делённая на их количество и с параметром регуляризации. Здесь его </a:t>
            </a:r>
            <a:r>
              <a:rPr lang="ru-RU" dirty="0" err="1"/>
              <a:t>занулили</a:t>
            </a:r>
            <a:r>
              <a:rPr lang="ru-RU" dirty="0"/>
              <a:t> для простоты.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256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делаем расчёт остатков по построенному дереву. Начальный прогноз + </a:t>
            </a:r>
            <a:r>
              <a:rPr lang="ru-RU" dirty="0" err="1"/>
              <a:t>лр</a:t>
            </a:r>
            <a:r>
              <a:rPr lang="ru-RU" dirty="0"/>
              <a:t> * выход дерева. Если посмотрим визуально на результат, увидим, что остатки стали меньше и мы сделали шаг в правильном направлении.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109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Представим, что у нас есть табличные данные и у нас задача регрессии. Мы будем обучать деревья на остатках. Поэтому мы делаем базовый </a:t>
            </a:r>
            <a:r>
              <a:rPr lang="ru-RU" dirty="0" err="1"/>
              <a:t>предикт</a:t>
            </a:r>
            <a:r>
              <a:rPr lang="ru-RU" dirty="0"/>
              <a:t>, который в случае градиентного </a:t>
            </a:r>
            <a:r>
              <a:rPr lang="ru-RU" dirty="0" err="1"/>
              <a:t>бустинга</a:t>
            </a:r>
            <a:r>
              <a:rPr lang="ru-RU" dirty="0"/>
              <a:t> будет равен среднему. Затем мы рассчитываем остатки от такого базового </a:t>
            </a:r>
            <a:r>
              <a:rPr lang="ru-RU" dirty="0" err="1"/>
              <a:t>предикта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29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также продолжаем строить деревья, пока не закончится количество итераций или остатки не станут слишком маленькими.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520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рассмотрим случай классификации. Те же самые данные. Сим скор тут рассчитывается чуть </a:t>
            </a:r>
            <a:r>
              <a:rPr lang="ru-RU" dirty="0" err="1"/>
              <a:t>чуть</a:t>
            </a:r>
            <a:r>
              <a:rPr lang="ru-RU" dirty="0"/>
              <a:t> по другому. Здесь добавляется предыдущая вероятность в знаменатель. В качестве базового </a:t>
            </a:r>
            <a:r>
              <a:rPr lang="ru-RU" dirty="0" err="1"/>
              <a:t>предикта</a:t>
            </a:r>
            <a:r>
              <a:rPr lang="ru-RU" dirty="0"/>
              <a:t> также ставим 0.5.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941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перебирать пороги. Первый порог 15. Также посчитаем сим скор. При построении первого дерева предыдущей вероятностью будет являться базовый </a:t>
            </a:r>
            <a:r>
              <a:rPr lang="ru-RU" dirty="0" err="1"/>
              <a:t>предикт</a:t>
            </a:r>
            <a:r>
              <a:rPr lang="ru-RU" dirty="0"/>
              <a:t> равный 0.5. Лямбду также </a:t>
            </a:r>
            <a:r>
              <a:rPr lang="ru-RU" dirty="0" err="1"/>
              <a:t>занулим</a:t>
            </a:r>
            <a:r>
              <a:rPr lang="ru-RU" dirty="0"/>
              <a:t> для простоты расчёта.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396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Перебрав все пороги, выяснится что первый порог по 15 оказался наилучшим разделением. Эффективность порогов также считается через </a:t>
            </a:r>
            <a:r>
              <a:rPr lang="ru-RU" dirty="0" err="1"/>
              <a:t>гэин</a:t>
            </a:r>
            <a:r>
              <a:rPr lang="ru-RU" dirty="0"/>
              <a:t>. Потом разбиваем ещё один лист и получаем порог по 5.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964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Min_child_weight</a:t>
            </a:r>
            <a:r>
              <a:rPr lang="en-US" dirty="0"/>
              <a:t> </a:t>
            </a:r>
            <a:r>
              <a:rPr lang="ru-RU" dirty="0"/>
              <a:t>здесь – минимальное количество остатков, допустимое в листе. </a:t>
            </a:r>
            <a:r>
              <a:rPr lang="ru-RU" dirty="0" err="1"/>
              <a:t>Кавэр</a:t>
            </a:r>
            <a:r>
              <a:rPr lang="ru-RU" dirty="0"/>
              <a:t> и </a:t>
            </a:r>
            <a:r>
              <a:rPr lang="en-US" dirty="0" err="1"/>
              <a:t>min_child_weight</a:t>
            </a:r>
            <a:r>
              <a:rPr lang="en-US" dirty="0"/>
              <a:t> </a:t>
            </a:r>
            <a:r>
              <a:rPr lang="ru-RU" dirty="0"/>
              <a:t>синонимы в данном контексте. </a:t>
            </a:r>
            <a:r>
              <a:rPr lang="ru-RU" dirty="0" err="1"/>
              <a:t>Кавэр</a:t>
            </a:r>
            <a:r>
              <a:rPr lang="ru-RU" dirty="0"/>
              <a:t> для классификации </a:t>
            </a:r>
            <a:r>
              <a:rPr lang="ru-RU" dirty="0" err="1"/>
              <a:t>расчитывается</a:t>
            </a:r>
            <a:r>
              <a:rPr lang="ru-RU" dirty="0"/>
              <a:t> с помощью предыдущих вероятностей. В то время как в регрессии </a:t>
            </a:r>
            <a:r>
              <a:rPr lang="ru-RU" dirty="0" err="1"/>
              <a:t>кавэр</a:t>
            </a:r>
            <a:r>
              <a:rPr lang="ru-RU" dirty="0"/>
              <a:t> равен количеству остатков.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42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Посчитаем </a:t>
            </a:r>
            <a:r>
              <a:rPr lang="ru-RU" dirty="0" err="1"/>
              <a:t>кавэр</a:t>
            </a:r>
            <a:r>
              <a:rPr lang="ru-RU" dirty="0"/>
              <a:t> для одного листа и получим 0.25. Поскольку по дефолту </a:t>
            </a:r>
            <a:r>
              <a:rPr lang="ru-RU" dirty="0" err="1"/>
              <a:t>кавэр</a:t>
            </a:r>
            <a:r>
              <a:rPr lang="ru-RU" dirty="0"/>
              <a:t> равен 1. То мы уберём этот лист. Рассчитаем для листа с 3 остатками </a:t>
            </a:r>
            <a:r>
              <a:rPr lang="ru-RU" dirty="0" err="1"/>
              <a:t>кавэр</a:t>
            </a:r>
            <a:r>
              <a:rPr lang="ru-RU" dirty="0"/>
              <a:t> и получим 0.75. Значит и этот лист мы убираем и также убираем корень. При таком варианте, дерево полностью убирается, это вариант экстремального </a:t>
            </a:r>
            <a:r>
              <a:rPr lang="ru-RU" dirty="0" err="1"/>
              <a:t>прунинга</a:t>
            </a:r>
            <a:r>
              <a:rPr lang="ru-RU" dirty="0"/>
              <a:t>, когда мы убираем всё дерево. Чтобы и дальше строить деревья, здесь условимся, что мы поставили </a:t>
            </a:r>
            <a:r>
              <a:rPr lang="ru-RU" dirty="0" err="1"/>
              <a:t>кавэр</a:t>
            </a:r>
            <a:r>
              <a:rPr lang="ru-RU" dirty="0"/>
              <a:t> равный нулю. Другими словами, мы ставим </a:t>
            </a:r>
            <a:r>
              <a:rPr lang="en-US" dirty="0" err="1"/>
              <a:t>min_child_weight</a:t>
            </a:r>
            <a:r>
              <a:rPr lang="en-US" dirty="0"/>
              <a:t> </a:t>
            </a:r>
            <a:r>
              <a:rPr lang="ru-RU" dirty="0" err="1"/>
              <a:t>гиперпараметр</a:t>
            </a:r>
            <a:r>
              <a:rPr lang="ru-RU" dirty="0"/>
              <a:t> в нуль.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160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Перейдём к </a:t>
            </a:r>
            <a:r>
              <a:rPr lang="ru-RU" dirty="0" err="1"/>
              <a:t>прунингу</a:t>
            </a:r>
            <a:r>
              <a:rPr lang="ru-RU" dirty="0"/>
              <a:t> через гамму. Здесь работает всё также. Чтобы оставить разделение, нам нужно получить положительную разницу между </a:t>
            </a:r>
            <a:r>
              <a:rPr lang="ru-RU" dirty="0" err="1"/>
              <a:t>гэином</a:t>
            </a:r>
            <a:r>
              <a:rPr lang="ru-RU" dirty="0"/>
              <a:t> и гаммой. Представим теперь, что лямбда при расчёте сим скора будет равна единице. Тогда увидим, что </a:t>
            </a:r>
            <a:r>
              <a:rPr lang="ru-RU" dirty="0" err="1"/>
              <a:t>гэин</a:t>
            </a:r>
            <a:r>
              <a:rPr lang="ru-RU" dirty="0"/>
              <a:t> уменьшился по сравнению с деревом слева. Тем самым </a:t>
            </a:r>
            <a:r>
              <a:rPr lang="ru-RU" dirty="0" err="1"/>
              <a:t>увеливая</a:t>
            </a:r>
            <a:r>
              <a:rPr lang="ru-RU" dirty="0"/>
              <a:t> лямбду, мы будем чаще делать </a:t>
            </a:r>
            <a:r>
              <a:rPr lang="ru-RU" dirty="0" err="1"/>
              <a:t>прунинг</a:t>
            </a:r>
            <a:r>
              <a:rPr lang="ru-RU" dirty="0"/>
              <a:t> и регулировать таким образом переобучение.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314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Расчёт выходов листов тут иной, нежели в регрессии, где берётся просто среднее. К примеру для листа со значением -0.5 выход будет -2. Предыдущая вероятность здесь также будет являться базовым </a:t>
            </a:r>
            <a:r>
              <a:rPr lang="ru-RU" dirty="0" err="1"/>
              <a:t>предиктом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73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сделаем расчёт новых остатков для обучения следующего дерева. Прогоним базовый </a:t>
            </a:r>
            <a:r>
              <a:rPr lang="ru-RU" dirty="0" err="1"/>
              <a:t>предикт</a:t>
            </a:r>
            <a:r>
              <a:rPr lang="ru-RU" dirty="0"/>
              <a:t> через логарифм шансов.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92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получили логарифм шансов из дерева, умножили и сложили все цифры, получили -0.6. Затем это число переведём в вероятность. И получим вероятность равную 0.35.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04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мы начинаем строить дерево, где в листах у нас будут лежать эти остатки базового </a:t>
            </a:r>
            <a:r>
              <a:rPr lang="ru-RU" dirty="0" err="1"/>
              <a:t>предикта</a:t>
            </a:r>
            <a:r>
              <a:rPr lang="ru-RU" dirty="0"/>
              <a:t>. В те листы, где попало несколько остатков, мы просто посчитаем среднее в качестве остатков, чтобы вычислить выход листа.</a:t>
            </a:r>
          </a:p>
          <a:p>
            <a:r>
              <a:rPr lang="ru-RU" dirty="0"/>
              <a:t>Для простоты понимания тут ограничили глубину дерева до двух.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744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получения остатков снова обучаем дерево и так по кругу. Будем строить деревья пока не закончится количество итераций или остатки модели не станут слишком маленькими.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395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расскажу про вторую модификацию </a:t>
            </a:r>
            <a:r>
              <a:rPr lang="ru-RU" dirty="0" err="1"/>
              <a:t>бустинга</a:t>
            </a:r>
            <a:r>
              <a:rPr lang="ru-RU" dirty="0"/>
              <a:t> – </a:t>
            </a:r>
            <a:r>
              <a:rPr lang="en-US" dirty="0" err="1"/>
              <a:t>LightGBM</a:t>
            </a:r>
            <a:r>
              <a:rPr lang="en-US" dirty="0"/>
              <a:t>. </a:t>
            </a:r>
            <a:r>
              <a:rPr lang="ru-RU" dirty="0"/>
              <a:t>Появился он в 2017 году.</a:t>
            </a:r>
            <a:r>
              <a:rPr lang="en-US" dirty="0"/>
              <a:t> </a:t>
            </a:r>
            <a:r>
              <a:rPr lang="ru-RU" dirty="0"/>
              <a:t>Выпустила его команда </a:t>
            </a:r>
            <a:r>
              <a:rPr lang="en-US" dirty="0"/>
              <a:t>Microsoft Research. </a:t>
            </a:r>
            <a:r>
              <a:rPr lang="ru-RU" dirty="0"/>
              <a:t>Пока искал информацию – не нашёл такого же подробного </a:t>
            </a:r>
            <a:r>
              <a:rPr lang="ru-RU" dirty="0" err="1"/>
              <a:t>гайда</a:t>
            </a:r>
            <a:r>
              <a:rPr lang="ru-RU" dirty="0"/>
              <a:t> на </a:t>
            </a:r>
            <a:r>
              <a:rPr lang="en-US" dirty="0" err="1"/>
              <a:t>LightGBM</a:t>
            </a:r>
            <a:r>
              <a:rPr lang="en-US" dirty="0"/>
              <a:t>,</a:t>
            </a:r>
            <a:r>
              <a:rPr lang="ru-RU" dirty="0"/>
              <a:t> как на другие </a:t>
            </a:r>
            <a:r>
              <a:rPr lang="ru-RU" dirty="0" err="1"/>
              <a:t>бустинги</a:t>
            </a:r>
            <a:r>
              <a:rPr lang="ru-RU" dirty="0"/>
              <a:t>. Поэтому расскажу о его новшествах в общем смысле. </a:t>
            </a:r>
            <a:r>
              <a:rPr lang="en-US" dirty="0"/>
              <a:t>Leaf-wise </a:t>
            </a:r>
            <a:r>
              <a:rPr lang="ru-RU" dirty="0"/>
              <a:t>подход к построению дерева, более оптимальный поиск сплита через гистограммы, акцент внимания на самых сложных для обучения </a:t>
            </a:r>
            <a:r>
              <a:rPr lang="ru-RU" dirty="0" err="1"/>
              <a:t>сэмплах</a:t>
            </a:r>
            <a:r>
              <a:rPr lang="ru-RU" dirty="0"/>
              <a:t>, оптимизация по памяти через объединение почти пустых фичей в одну.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32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отличии от классического </a:t>
            </a:r>
            <a:r>
              <a:rPr lang="ru-RU" dirty="0" err="1"/>
              <a:t>бустинга</a:t>
            </a:r>
            <a:r>
              <a:rPr lang="ru-RU" dirty="0"/>
              <a:t> и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 </a:t>
            </a:r>
            <a:r>
              <a:rPr lang="ru-RU" dirty="0"/>
              <a:t>использует </a:t>
            </a:r>
            <a:r>
              <a:rPr lang="en-US" dirty="0"/>
              <a:t>leaf-wise </a:t>
            </a:r>
            <a:r>
              <a:rPr lang="ru-RU" dirty="0"/>
              <a:t>подход к построению дерева. То есть он делит листья, основываясь на максимальном </a:t>
            </a:r>
            <a:r>
              <a:rPr lang="ru-RU" dirty="0" err="1"/>
              <a:t>гэине</a:t>
            </a:r>
            <a:r>
              <a:rPr lang="en-US" dirty="0"/>
              <a:t>. </a:t>
            </a:r>
            <a:r>
              <a:rPr lang="ru-RU" dirty="0"/>
              <a:t>Таким образом получаются деревья с разной длиной веток. Из плюсов такого подхода: быстрее сходимость алгоритма на больших </a:t>
            </a:r>
            <a:r>
              <a:rPr lang="ru-RU" dirty="0" err="1"/>
              <a:t>датасетах</a:t>
            </a:r>
            <a:r>
              <a:rPr lang="ru-RU" dirty="0"/>
              <a:t>, как недостаток – риск </a:t>
            </a:r>
            <a:r>
              <a:rPr lang="ru-RU" dirty="0" err="1"/>
              <a:t>оверфиттинга</a:t>
            </a:r>
            <a:r>
              <a:rPr lang="ru-RU" dirty="0"/>
              <a:t> на мелких </a:t>
            </a:r>
            <a:r>
              <a:rPr lang="ru-RU" dirty="0" err="1"/>
              <a:t>датасетах</a:t>
            </a:r>
            <a:r>
              <a:rPr lang="ru-RU" dirty="0"/>
              <a:t>. В то время как в </a:t>
            </a:r>
            <a:r>
              <a:rPr lang="en-US" dirty="0"/>
              <a:t>depth-wise </a:t>
            </a:r>
            <a:r>
              <a:rPr lang="ru-RU" dirty="0"/>
              <a:t>подходе идёт разделение всех получившихся листов и переход на следующий уровень осуществляется только после того, как все возможные листы разделились. То есть деревья получаются с одинаковыми ветками.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70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тут крайне проста. В классических исполнениях </a:t>
            </a:r>
            <a:r>
              <a:rPr lang="ru-RU" dirty="0" err="1"/>
              <a:t>бустинга</a:t>
            </a:r>
            <a:r>
              <a:rPr lang="ru-RU" dirty="0"/>
              <a:t> перебираются абсолютно все возможные пороги для признака. То есть все средние значения между </a:t>
            </a:r>
            <a:r>
              <a:rPr lang="ru-RU" dirty="0" err="1"/>
              <a:t>сэмплами</a:t>
            </a:r>
            <a:r>
              <a:rPr lang="ru-RU" dirty="0"/>
              <a:t>. Авторы предложили другой подход: почему бы не сгруппировать по </a:t>
            </a:r>
            <a:r>
              <a:rPr lang="ru-RU" dirty="0" err="1"/>
              <a:t>бинам</a:t>
            </a:r>
            <a:r>
              <a:rPr lang="ru-RU" dirty="0"/>
              <a:t> все возможные значения признака</a:t>
            </a:r>
            <a:r>
              <a:rPr lang="en-US" dirty="0"/>
              <a:t>.</a:t>
            </a:r>
            <a:r>
              <a:rPr lang="ru-RU" dirty="0"/>
              <a:t> Высота </a:t>
            </a:r>
            <a:r>
              <a:rPr lang="ru-RU" dirty="0" err="1"/>
              <a:t>бинов</a:t>
            </a:r>
            <a:r>
              <a:rPr lang="ru-RU" dirty="0"/>
              <a:t> в данном случае определяется</a:t>
            </a:r>
            <a:r>
              <a:rPr lang="en-US" dirty="0"/>
              <a:t> </a:t>
            </a:r>
            <a:r>
              <a:rPr lang="ru-RU" dirty="0"/>
              <a:t>суммой остатков, которые попали в этот бин.  И потом просто пробежаться по границам получившихся </a:t>
            </a:r>
            <a:r>
              <a:rPr lang="ru-RU" dirty="0" err="1"/>
              <a:t>бинов</a:t>
            </a:r>
            <a:r>
              <a:rPr lang="ru-RU" dirty="0"/>
              <a:t>. Получается что вместо того, чтобы явно бежать по всем возможным сплитам, мы берём только границы </a:t>
            </a:r>
            <a:r>
              <a:rPr lang="ru-RU" dirty="0" err="1"/>
              <a:t>бинов</a:t>
            </a:r>
            <a:r>
              <a:rPr lang="ru-RU" dirty="0"/>
              <a:t>. Таким образом получается что пробегается кратно меньше все возможных сплитов, значит сильно ускоряется обучение.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68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Тоже довольно понятный механизм – будем фокусироваться в предсказании наиболее сложных </a:t>
            </a:r>
            <a:r>
              <a:rPr lang="ru-RU" dirty="0" err="1"/>
              <a:t>сэмплов</a:t>
            </a:r>
            <a:r>
              <a:rPr lang="ru-RU" dirty="0"/>
              <a:t>. То есть мы делаем первоначальный </a:t>
            </a:r>
            <a:r>
              <a:rPr lang="ru-RU" dirty="0" err="1"/>
              <a:t>предикт</a:t>
            </a:r>
            <a:r>
              <a:rPr lang="ru-RU" dirty="0"/>
              <a:t>, получаем остатки (в данном случае градиенты), сортируем эти градиенты. Берём к примеру топ 20% самых высоких градиентов и 10% градиентов из оставшихся 80%. Эти цифры 20, 10, 80 здесь просто как пример. Можно взять абсолютно любую </a:t>
            </a:r>
            <a:r>
              <a:rPr lang="ru-RU" dirty="0" err="1"/>
              <a:t>процентовку</a:t>
            </a:r>
            <a:r>
              <a:rPr lang="ru-RU" dirty="0"/>
              <a:t>. Таким образом модель ещё больше сокращает количество все возможных данных и соответственно сплитов. Довольно серьёзная экономия памяти.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24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последнее новшество – </a:t>
            </a:r>
            <a:r>
              <a:rPr lang="en-US" dirty="0"/>
              <a:t>EFB </a:t>
            </a:r>
            <a:r>
              <a:rPr lang="ru-RU" dirty="0"/>
              <a:t>направлен также на сокращение памяти. Он объединяет мало информативные признаки в один. Самый простой пример – это объединение </a:t>
            </a:r>
            <a:r>
              <a:rPr lang="en-US" dirty="0"/>
              <a:t>OHE </a:t>
            </a:r>
            <a:r>
              <a:rPr lang="ru-RU" dirty="0"/>
              <a:t>признаков в один</a:t>
            </a:r>
            <a:r>
              <a:rPr lang="en-US" dirty="0"/>
              <a:t>, </a:t>
            </a:r>
            <a:r>
              <a:rPr lang="ru-RU" dirty="0"/>
              <a:t>получается своего рода </a:t>
            </a:r>
            <a:r>
              <a:rPr lang="en-US" dirty="0"/>
              <a:t>Label Encoding</a:t>
            </a:r>
            <a:r>
              <a:rPr lang="ru-RU" dirty="0"/>
              <a:t>. Однако есть и более сложные случаи, когда признаки не </a:t>
            </a:r>
            <a:r>
              <a:rPr lang="ru-RU" dirty="0" err="1"/>
              <a:t>взаимо</a:t>
            </a:r>
            <a:r>
              <a:rPr lang="ru-RU" dirty="0"/>
              <a:t> исключают друг друга полностью, а просто содержат много нулей. Разберём пример. Для каждого признака присваивается </a:t>
            </a:r>
            <a:r>
              <a:rPr lang="en-US" dirty="0"/>
              <a:t>offset, </a:t>
            </a:r>
            <a:r>
              <a:rPr lang="ru-RU" dirty="0"/>
              <a:t>который равен максимальному значению признака. Тогда в комбинирующем признаке у нас получится признак А + признак Б умноженный на </a:t>
            </a:r>
            <a:r>
              <a:rPr lang="en-US" dirty="0"/>
              <a:t>offset. </a:t>
            </a:r>
            <a:r>
              <a:rPr lang="ru-RU" dirty="0"/>
              <a:t>(Описать пример).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99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же будет работать и когда признаков больше двух. Видим, </a:t>
            </a:r>
            <a:r>
              <a:rPr lang="ru-RU" dirty="0" err="1"/>
              <a:t>оффсет</a:t>
            </a:r>
            <a:r>
              <a:rPr lang="ru-RU" dirty="0"/>
              <a:t> для признака Б это максимум признака А + 1. </a:t>
            </a:r>
            <a:r>
              <a:rPr lang="ru-RU" dirty="0" err="1"/>
              <a:t>Оффсет</a:t>
            </a:r>
            <a:r>
              <a:rPr lang="ru-RU" dirty="0"/>
              <a:t> для признака Ц это максимум признака А + 1 умноженный на максимум признака Б + 1. И так далее, мы можем сколько угодно признаков запихать в один.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555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3 модификация</a:t>
            </a:r>
            <a:r>
              <a:rPr lang="en-US" dirty="0"/>
              <a:t> </a:t>
            </a:r>
            <a:r>
              <a:rPr lang="ru-RU" dirty="0" err="1"/>
              <a:t>бустинга</a:t>
            </a:r>
            <a:r>
              <a:rPr lang="ru-RU" dirty="0"/>
              <a:t> –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ru-RU" dirty="0"/>
              <a:t>был выпущен тоже в 2017 году, хотя и на полгода позже </a:t>
            </a:r>
            <a:r>
              <a:rPr lang="en-US" dirty="0" err="1"/>
              <a:t>LightGBM</a:t>
            </a:r>
            <a:r>
              <a:rPr lang="en-US" dirty="0"/>
              <a:t>. </a:t>
            </a:r>
            <a:r>
              <a:rPr lang="ru-RU" dirty="0"/>
              <a:t>Были представлены следующие новшества: </a:t>
            </a:r>
            <a:r>
              <a:rPr lang="en-US" dirty="0"/>
              <a:t>Ordered Target Encoding, </a:t>
            </a:r>
            <a:r>
              <a:rPr lang="ru-RU" dirty="0"/>
              <a:t>симметричные деревья и упорядоченный </a:t>
            </a:r>
            <a:r>
              <a:rPr lang="ru-RU" dirty="0" err="1"/>
              <a:t>бустинг</a:t>
            </a:r>
            <a:r>
              <a:rPr lang="ru-RU" dirty="0"/>
              <a:t>. Обо всём по порядку.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95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Начнём с того, что прежде чем посчитать регрессию.</a:t>
            </a:r>
            <a:r>
              <a:rPr lang="en-US" dirty="0"/>
              <a:t> </a:t>
            </a:r>
            <a:r>
              <a:rPr lang="ru-RU" dirty="0"/>
              <a:t>Делается так называемый «</a:t>
            </a:r>
            <a:r>
              <a:rPr lang="ru-RU" dirty="0" err="1"/>
              <a:t>биннинг</a:t>
            </a:r>
            <a:r>
              <a:rPr lang="ru-RU" dirty="0"/>
              <a:t>» целевой переменной. Это нужно, чтобы закодировать категориальные переменные.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041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Всё начинается с того, что </a:t>
            </a:r>
            <a:r>
              <a:rPr lang="en-US" dirty="0" err="1"/>
              <a:t>CatBoost</a:t>
            </a:r>
            <a:r>
              <a:rPr lang="en-US" dirty="0"/>
              <a:t> </a:t>
            </a:r>
            <a:r>
              <a:rPr lang="ru-RU" dirty="0"/>
              <a:t>перемешивает тренировочные данные. И делает он это каждый раз при построении нового дерева и перед тем, как сделать начальный прогноз. Далее идёт кодирование категориальных признаков, на этом нужно остановиться подробнее.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71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после построения первого дерева надо снова получить остатки. Мы берём базовый </a:t>
            </a:r>
            <a:r>
              <a:rPr lang="ru-RU" dirty="0" err="1"/>
              <a:t>предикт</a:t>
            </a:r>
            <a:r>
              <a:rPr lang="ru-RU" dirty="0"/>
              <a:t> и складываем его с </a:t>
            </a:r>
            <a:r>
              <a:rPr lang="en-US" dirty="0" err="1"/>
              <a:t>learning_rate</a:t>
            </a:r>
            <a:r>
              <a:rPr lang="ru-RU" dirty="0"/>
              <a:t> (который здесь для примера равен 0.1)</a:t>
            </a:r>
            <a:r>
              <a:rPr lang="en-US" dirty="0"/>
              <a:t> </a:t>
            </a:r>
            <a:r>
              <a:rPr lang="ru-RU" dirty="0"/>
              <a:t>помноженному на выход дерева. Таким образом через </a:t>
            </a:r>
            <a:r>
              <a:rPr lang="en-US" dirty="0"/>
              <a:t>learning rate </a:t>
            </a:r>
            <a:r>
              <a:rPr lang="ru-RU" dirty="0"/>
              <a:t>мы контролируем скорость схождения и то, как каждое дерево будет влиять на итоговый </a:t>
            </a:r>
            <a:r>
              <a:rPr lang="ru-RU" dirty="0" err="1"/>
              <a:t>предикт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5570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Разберём </a:t>
            </a:r>
            <a:r>
              <a:rPr lang="en-US" dirty="0"/>
              <a:t>OTE</a:t>
            </a:r>
            <a:r>
              <a:rPr lang="ru-RU" dirty="0"/>
              <a:t>. Тут немного другие данные, задача классификация. Но смысл тот же, у нас вместо </a:t>
            </a:r>
            <a:r>
              <a:rPr lang="ru-RU" dirty="0" err="1"/>
              <a:t>бинов</a:t>
            </a:r>
            <a:r>
              <a:rPr lang="ru-RU" dirty="0"/>
              <a:t> непрерывного признака будут классы. И так вот формула, как кодируются значения. </a:t>
            </a:r>
            <a:r>
              <a:rPr lang="en-US" dirty="0"/>
              <a:t>N </a:t>
            </a:r>
            <a:r>
              <a:rPr lang="ru-RU" dirty="0"/>
              <a:t>это количество строк, которые уже были ранее и имеют одинаковое значение с текущей строкой. Грубо говоря, сколько раз мы видели такое же значение ранее. </a:t>
            </a:r>
            <a:r>
              <a:rPr lang="en-US" dirty="0" err="1"/>
              <a:t>OptionCount</a:t>
            </a:r>
            <a:r>
              <a:rPr lang="en-US" dirty="0"/>
              <a:t> – </a:t>
            </a:r>
            <a:r>
              <a:rPr lang="ru-RU" dirty="0"/>
              <a:t>количество раз, когда мы видели такое же значение категориальной переменной И при этом целевая переменная равна единице.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071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Соответственно мы просто подставляем числа. (объяснение первой-третьей строк)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77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4 строки уже интереснее. Мы уже один раз видели строку с таким значением, при этом целевая переменная там была равна единице. Соответственно в </a:t>
            </a:r>
            <a:r>
              <a:rPr lang="en-US" dirty="0" err="1"/>
              <a:t>OptionCount</a:t>
            </a:r>
            <a:r>
              <a:rPr lang="ru-RU" dirty="0"/>
              <a:t> мы ставим 1. Также в </a:t>
            </a:r>
            <a:r>
              <a:rPr lang="en-US" dirty="0"/>
              <a:t>n </a:t>
            </a:r>
            <a:r>
              <a:rPr lang="ru-RU" dirty="0"/>
              <a:t>мы ставим 1, потому что ранее мы видели строку с таким же значением признака.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513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Смотрим на 6 строку. В </a:t>
            </a:r>
            <a:r>
              <a:rPr lang="en-US" dirty="0" err="1"/>
              <a:t>OptionCount</a:t>
            </a:r>
            <a:r>
              <a:rPr lang="en-US" dirty="0"/>
              <a:t> </a:t>
            </a:r>
            <a:r>
              <a:rPr lang="ru-RU" dirty="0"/>
              <a:t>теперь мы ставим 2, потому что ранее мы видели 2 строки с таким же значением признака и при этом целевая переменная там была равна единице. В </a:t>
            </a:r>
            <a:r>
              <a:rPr lang="en-US" dirty="0"/>
              <a:t>n </a:t>
            </a:r>
            <a:r>
              <a:rPr lang="ru-RU" dirty="0"/>
              <a:t>мы ставим также 2, потому что ранее видели 2 строки с таким же значением.  Ну и наконец последняя строка. Здесь в </a:t>
            </a:r>
            <a:r>
              <a:rPr lang="en-US" dirty="0" err="1"/>
              <a:t>OptionCount</a:t>
            </a:r>
            <a:r>
              <a:rPr lang="en-US" dirty="0"/>
              <a:t> </a:t>
            </a:r>
            <a:r>
              <a:rPr lang="ru-RU" dirty="0"/>
              <a:t>мы поставим 1, потому что только одна из предыдущих строк имела значение в единицу в целевой переменной. Ну и в </a:t>
            </a:r>
            <a:r>
              <a:rPr lang="en-US" dirty="0"/>
              <a:t>n </a:t>
            </a:r>
            <a:r>
              <a:rPr lang="ru-RU" dirty="0"/>
              <a:t>мы поставим 2, потому что ранее видели 2 строки, где переменная принимала похожее значение.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62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Вернёмся к нашим исходным данным, после </a:t>
            </a:r>
            <a:r>
              <a:rPr lang="en-US" dirty="0"/>
              <a:t>OTE, </a:t>
            </a:r>
            <a:r>
              <a:rPr lang="ru-RU" dirty="0"/>
              <a:t>у нас получится так. В качестве начального </a:t>
            </a:r>
            <a:r>
              <a:rPr lang="ru-RU" dirty="0" err="1"/>
              <a:t>предикта</a:t>
            </a:r>
            <a:r>
              <a:rPr lang="ru-RU" dirty="0"/>
              <a:t> </a:t>
            </a:r>
            <a:r>
              <a:rPr lang="en-US" dirty="0" err="1"/>
              <a:t>CatBoost</a:t>
            </a:r>
            <a:r>
              <a:rPr lang="en-US" dirty="0"/>
              <a:t> </a:t>
            </a:r>
            <a:r>
              <a:rPr lang="ru-RU" dirty="0"/>
              <a:t>всегда ставит 0, вне зависимости от типа задачи. Мы получили остатки и можем начать построение дерева.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974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самого начала происходит сортировка признака, по которому будет делаться разделение. Здесь получилось для проверки 2 порога. Затем </a:t>
            </a:r>
            <a:r>
              <a:rPr lang="ru-RU" dirty="0" err="1"/>
              <a:t>кэтбуст</a:t>
            </a:r>
            <a:r>
              <a:rPr lang="ru-RU" dirty="0"/>
              <a:t> делает инициализацию выходов листа при первом разделении. Это важно, далее будет понятно, зачем это делается.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98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Добавим тут колонку выход листа. У нас пошло первое наблюдение. Остаток получился 1.81 и выход листа 0. Сразу после этого мы обновляем выход листа, в данном случае он является просто средним всех данных, которые попали в лист.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142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Переходим ко 2 строке, остаток получился 1.56, в то время как выход листа стал 1.81, то есть прошлое значение, которое было выходом листа. Потом после добавления второй строки мы снова обновляем среднее листа и оно стало равно 1.69. Далее переходим к 3 строке, здесь остаток равен 1.77 и выход листа 0, потому что пока что в этом листе ничего не было. Потом выход левого листа у нас станет 1.77.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7270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Переходим к 4 строке, остаток равен 1.32 и выход листа всё ещё равен 1.69, затем он обновляется в значением 1.56. Наконец последняя строка, остаток равен 1.64, записываем прошлый выход листа как 1.56 и затем обновляем выход листа и он становится 1.58.</a:t>
            </a:r>
          </a:p>
          <a:p>
            <a:endParaRPr lang="ru-RU" dirty="0"/>
          </a:p>
          <a:p>
            <a:r>
              <a:rPr lang="ru-RU" dirty="0"/>
              <a:t>Такой механизм называется упорядоченный </a:t>
            </a:r>
            <a:r>
              <a:rPr lang="ru-RU" dirty="0" err="1"/>
              <a:t>бустинг</a:t>
            </a:r>
            <a:r>
              <a:rPr lang="ru-RU" dirty="0"/>
              <a:t>, когда </a:t>
            </a:r>
            <a:r>
              <a:rPr lang="ru-RU" dirty="0" err="1"/>
              <a:t>кэтбуст</a:t>
            </a:r>
            <a:r>
              <a:rPr lang="ru-RU" dirty="0"/>
              <a:t> воспринимает данные так, как будто они приходят последовательно и этот порядок много значит.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35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Наконец, чтобы рассчитать эффективность порога, применяется метрика косинусного расстояния. Формула предельна проста и понятно, берём остатки и берём выходы листов и считаем это расстояние.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5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мы получили эти новые остатки. Видно, как они стали меньше и значит мы идём в правильном направлении.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134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для порога 0.04 у нас получилось косинусное расстояние равное 0.71.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0094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проделаем всё то же самое, что мы делали для прошлого порога, только теперь порог равен 0.29.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23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второго порога косинусное расстояние получилось больше, значит он лучше разделил данные и мы выбираем его, как основной. Ещё небольшое примечание: вы могли заметить, что у нас есть места, где выходы листов равны нулю, на практике </a:t>
            </a:r>
            <a:r>
              <a:rPr lang="ru-RU" dirty="0" err="1"/>
              <a:t>кэтбуст</a:t>
            </a:r>
            <a:r>
              <a:rPr lang="ru-RU" dirty="0"/>
              <a:t> просто пропускает первые строки, чтобы не считать лишний раз нули.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6252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после построения дерева, сделаем расчёт новых </a:t>
            </a:r>
            <a:r>
              <a:rPr lang="ru-RU" dirty="0" err="1"/>
              <a:t>предиктов</a:t>
            </a:r>
            <a:r>
              <a:rPr lang="ru-RU" dirty="0"/>
              <a:t>. Формула практически такая же, как и в других </a:t>
            </a:r>
            <a:r>
              <a:rPr lang="ru-RU" dirty="0" err="1"/>
              <a:t>бустингах</a:t>
            </a:r>
            <a:r>
              <a:rPr lang="ru-RU" dirty="0"/>
              <a:t>. Начальный прогноз складываем с выходом дерева, помноженным на </a:t>
            </a:r>
            <a:r>
              <a:rPr lang="en-US" dirty="0" err="1"/>
              <a:t>lr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037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Рассчитаем остатки и получим нечто новое. Видно как остатки стали чуть </a:t>
            </a:r>
            <a:r>
              <a:rPr lang="ru-RU" dirty="0" err="1"/>
              <a:t>чуть</a:t>
            </a:r>
            <a:r>
              <a:rPr lang="ru-RU" dirty="0"/>
              <a:t> меньше и мы сделали шаг в прогнозе в нужном направлении, мы сдвинулись с нуля, по крайней мере в некоторых </a:t>
            </a:r>
            <a:r>
              <a:rPr lang="ru-RU" dirty="0" err="1"/>
              <a:t>сэмплах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5012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мы построим новое дерево, прежде всего мы перемешаем тренировочные данные, вернём те самые </a:t>
            </a:r>
            <a:r>
              <a:rPr lang="ru-RU" dirty="0" err="1"/>
              <a:t>бины</a:t>
            </a:r>
            <a:r>
              <a:rPr lang="ru-RU" dirty="0"/>
              <a:t>, которые мы считали в самом начале и снова сделаем </a:t>
            </a:r>
            <a:r>
              <a:rPr lang="en-US" dirty="0"/>
              <a:t>OTE.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626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Ещё одно важное уточнение. </a:t>
            </a:r>
            <a:r>
              <a:rPr lang="ru-RU" dirty="0" err="1"/>
              <a:t>Кэтбуст</a:t>
            </a:r>
            <a:r>
              <a:rPr lang="ru-RU" dirty="0"/>
              <a:t> строит симметричные деревья. И вот казалось бы если взять дерево и симметричное дерево, то это как тупой и ещё тупее. Но несмотря на свою простоту, много таких деревьях внутри </a:t>
            </a:r>
            <a:r>
              <a:rPr lang="ru-RU" dirty="0" err="1"/>
              <a:t>бустинга</a:t>
            </a:r>
            <a:r>
              <a:rPr lang="ru-RU" dirty="0"/>
              <a:t>, это крайне сильная штука. Во первых когда у нас один и тот же вопрос на каждом уровне дерева, нам не нужно держать в памяти цепочку вопросов, мы просто спускаемся вниз и задаём одни и те же вопросы. Таким образом происходит экономия памяти и ускоряется алгоритм, за счёт того, что можно задать все вопросы дереву в одной векторной операции.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3999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так мы продолжаем строить деревья, пока не закончится количество итераций или остатки не станут слишком маленькими.</a:t>
            </a:r>
          </a:p>
          <a:p>
            <a:r>
              <a:rPr lang="ru-RU" dirty="0"/>
              <a:t>Вот ещё что стоит отметить, не нашёл такого подробного описания про классификацию, но строиться это всё похожим образом как в обычном </a:t>
            </a:r>
            <a:r>
              <a:rPr lang="ru-RU" dirty="0" err="1"/>
              <a:t>бустинге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2211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и юзер кейсы, когда и что используем.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85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так после получения остатков, можно построить ещё одно дерево. Построим его. И по той же формуле рассчитаем остатки, но уже с двумя деревьями.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92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так мы продолжаем строить новые деревья, либо пока не иссякнет количество итераций, либо ошибка не станет слишком маленькой.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90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разберём случай классификации, здесь уже будет немного сложнее, но смысл алгоритма никак не меняется. Те, кто знаком с логистической регрессией, сразу увидят, как тут всё знакомо. Сначала рассчитываем логарифм шансов. Для справки шанс это отношение положительного исхода к отрицательному. Потом мы прогоняем этот логарифм через логистическую функцию и получаем вероятность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70032-D7E2-4C41-8A50-E91EE750B4B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96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1E3D5AB-EAF5-4AB9-AA3C-7F555CD72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689805"/>
            <a:ext cx="7171508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 err="1"/>
              <a:t>Golos</a:t>
            </a:r>
            <a:r>
              <a:rPr lang="en-US" dirty="0"/>
              <a:t> Text</a:t>
            </a:r>
            <a:r>
              <a:rPr lang="ru-RU" dirty="0"/>
              <a:t>, 36)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477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3" y="1393843"/>
            <a:ext cx="10668337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7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3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6774D-E436-4B57-85EE-ABB215B7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6590AF-17C9-44C6-8742-15284E58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464" y="1393843"/>
            <a:ext cx="6842172" cy="4351338"/>
          </a:xfrm>
        </p:spPr>
        <p:txBody>
          <a:bodyPr>
            <a:normAutofit/>
          </a:bodyPr>
          <a:lstStyle>
            <a:lvl1pPr>
              <a:defRPr sz="200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>
              <a:defRPr sz="1800">
                <a:latin typeface="Golos Text" panose="020B0503020202020204" pitchFamily="34" charset="0"/>
                <a:ea typeface="Golos Text" panose="020B0503020202020204" pitchFamily="34" charset="0"/>
              </a:defRPr>
            </a:lvl2pPr>
            <a:lvl3pPr>
              <a:defRPr sz="1600">
                <a:latin typeface="Golos Text" panose="020B0503020202020204" pitchFamily="34" charset="0"/>
                <a:ea typeface="Golos Text" panose="020B0503020202020204" pitchFamily="34" charset="0"/>
              </a:defRPr>
            </a:lvl3pPr>
            <a:lvl4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4pPr>
            <a:lvl5pPr>
              <a:defRPr sz="1400">
                <a:latin typeface="Golos Text" panose="020B0503020202020204" pitchFamily="34" charset="0"/>
                <a:ea typeface="Golos Text" panose="020B0503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EB554-D4F8-442B-BF2E-6A720F21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Рисунок 3">
            <a:extLst>
              <a:ext uri="{FF2B5EF4-FFF2-40B4-BE49-F238E27FC236}">
                <a16:creationId xmlns:a16="http://schemas.microsoft.com/office/drawing/2014/main" id="{516D9A57-19E2-4E3B-A827-D1715C5F8AAF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1F70565-AF08-4DBE-852C-8994867DEAF2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3F76153-C8B7-4B4A-97E1-0113396704F9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D7A142F3-54C8-4CB7-982A-3D27F2E4701B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573F6C1-6DB7-42DE-A09A-123927100527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065266C-FDF3-4299-B44B-4E3892A5E9D7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15BC6EF-5C50-4046-AD3A-AA59638243ED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C49E6CF-FAF3-4DF9-9266-9F43CD79392A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B42786D7-5ABE-4B8C-B142-A90A15392C79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AE37499-9A7D-4D2F-9011-C6692A44DFAB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300FB6C-D035-45DD-9D03-201BE72A3D8A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597B5E15-CFA3-4DD4-B82D-969902FE6B28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6EF8D2F-A528-4C13-80BE-9CC6DAAD3A10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0171410-0F63-4F15-A816-DD8576AE3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3386" y="1385888"/>
            <a:ext cx="3530413" cy="43592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схем и </a:t>
            </a:r>
            <a:r>
              <a:rPr lang="ru-RU" dirty="0" err="1"/>
              <a:t>таймлайнов</a:t>
            </a:r>
            <a:endParaRPr lang="ru-RU" dirty="0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170" name="Номер слайда 2">
            <a:extLst>
              <a:ext uri="{FF2B5EF4-FFF2-40B4-BE49-F238E27FC236}">
                <a16:creationId xmlns:a16="http://schemas.microsoft.com/office/drawing/2014/main" id="{18B9E7BA-31B2-4945-9990-C72D8C7ECD90}"/>
              </a:ext>
            </a:extLst>
          </p:cNvPr>
          <p:cNvSpPr txBox="1">
            <a:spLocks/>
          </p:cNvSpPr>
          <p:nvPr userDrawn="1"/>
        </p:nvSpPr>
        <p:spPr>
          <a:xfrm>
            <a:off x="11454642" y="6356350"/>
            <a:ext cx="517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28261B-9F3A-4DC5-9EFB-9BA3510BF8D2}" type="slidenum">
              <a:rPr lang="ru-RU" smtClean="0">
                <a:latin typeface="Golos Text" panose="020B0503020202020204" pitchFamily="34" charset="0"/>
                <a:ea typeface="Golos Text" panose="020B0503020202020204" pitchFamily="34" charset="0"/>
              </a:rPr>
              <a:pPr/>
              <a:t>‹#›</a:t>
            </a:fld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E5674A37-F734-4509-A883-1A5762780D9D}"/>
              </a:ext>
            </a:extLst>
          </p:cNvPr>
          <p:cNvSpPr/>
          <p:nvPr userDrawn="1"/>
        </p:nvSpPr>
        <p:spPr>
          <a:xfrm>
            <a:off x="685463" y="1421475"/>
            <a:ext cx="5726371" cy="24022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E72D0EB9-C280-42EF-BB81-EE1C21403CBB}"/>
              </a:ext>
            </a:extLst>
          </p:cNvPr>
          <p:cNvSpPr/>
          <p:nvPr userDrawn="1"/>
        </p:nvSpPr>
        <p:spPr>
          <a:xfrm>
            <a:off x="1132773" y="2715776"/>
            <a:ext cx="307778" cy="307778"/>
          </a:xfrm>
          <a:prstGeom prst="ellipse">
            <a:avLst/>
          </a:prstGeom>
          <a:solidFill>
            <a:srgbClr val="BD8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1</a:t>
            </a: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617C1443-8B52-409E-BF60-9FBCDA1426D5}"/>
              </a:ext>
            </a:extLst>
          </p:cNvPr>
          <p:cNvSpPr/>
          <p:nvPr userDrawn="1"/>
        </p:nvSpPr>
        <p:spPr>
          <a:xfrm>
            <a:off x="4572308" y="2715776"/>
            <a:ext cx="307778" cy="307778"/>
          </a:xfrm>
          <a:prstGeom prst="ellipse">
            <a:avLst/>
          </a:prstGeom>
          <a:solidFill>
            <a:srgbClr val="9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578DD0F6-BBA8-47E4-B660-F3D0A5C10214}"/>
              </a:ext>
            </a:extLst>
          </p:cNvPr>
          <p:cNvCxnSpPr>
            <a:cxnSpLocks/>
            <a:endCxn id="172" idx="2"/>
          </p:cNvCxnSpPr>
          <p:nvPr userDrawn="1"/>
        </p:nvCxnSpPr>
        <p:spPr>
          <a:xfrm>
            <a:off x="685463" y="2869665"/>
            <a:ext cx="44731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8096891D-FC63-44D8-896D-AF14EE64FD8F}"/>
              </a:ext>
            </a:extLst>
          </p:cNvPr>
          <p:cNvSpPr/>
          <p:nvPr userDrawn="1"/>
        </p:nvSpPr>
        <p:spPr>
          <a:xfrm>
            <a:off x="685463" y="1447423"/>
            <a:ext cx="572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89C6ABB-451D-491B-8F97-5BE3EB0CAC4D}"/>
              </a:ext>
            </a:extLst>
          </p:cNvPr>
          <p:cNvSpPr/>
          <p:nvPr userDrawn="1"/>
        </p:nvSpPr>
        <p:spPr>
          <a:xfrm>
            <a:off x="1857624" y="2715776"/>
            <a:ext cx="307778" cy="307778"/>
          </a:xfrm>
          <a:prstGeom prst="ellipse">
            <a:avLst/>
          </a:prstGeom>
          <a:solidFill>
            <a:srgbClr val="B7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88BE9809-76D6-4D49-A881-BE2174BB0172}"/>
              </a:ext>
            </a:extLst>
          </p:cNvPr>
          <p:cNvSpPr/>
          <p:nvPr userDrawn="1"/>
        </p:nvSpPr>
        <p:spPr>
          <a:xfrm>
            <a:off x="2536295" y="2715776"/>
            <a:ext cx="307778" cy="307778"/>
          </a:xfrm>
          <a:prstGeom prst="ellipse">
            <a:avLst/>
          </a:prstGeom>
          <a:solidFill>
            <a:srgbClr val="AD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2BB26EFA-81BA-495E-B040-AF1865045BD9}"/>
              </a:ext>
            </a:extLst>
          </p:cNvPr>
          <p:cNvSpPr/>
          <p:nvPr userDrawn="1"/>
        </p:nvSpPr>
        <p:spPr>
          <a:xfrm>
            <a:off x="3214966" y="2715776"/>
            <a:ext cx="307778" cy="307778"/>
          </a:xfrm>
          <a:prstGeom prst="ellipse">
            <a:avLst/>
          </a:prstGeom>
          <a:solidFill>
            <a:srgbClr val="A76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2437A63-68BE-4CB7-BC2C-04EF52A6AD57}"/>
              </a:ext>
            </a:extLst>
          </p:cNvPr>
          <p:cNvSpPr/>
          <p:nvPr userDrawn="1"/>
        </p:nvSpPr>
        <p:spPr>
          <a:xfrm>
            <a:off x="3893637" y="2715776"/>
            <a:ext cx="307778" cy="307778"/>
          </a:xfrm>
          <a:prstGeom prst="ellipse">
            <a:avLst/>
          </a:prstGeom>
          <a:solidFill>
            <a:srgbClr val="9F6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  <p:cxnSp>
        <p:nvCxnSpPr>
          <p:cNvPr id="180" name="Прямая со стрелкой 179">
            <a:extLst>
              <a:ext uri="{FF2B5EF4-FFF2-40B4-BE49-F238E27FC236}">
                <a16:creationId xmlns:a16="http://schemas.microsoft.com/office/drawing/2014/main" id="{4EBB5979-A0F7-4C48-8247-3326F25416BF}"/>
              </a:ext>
            </a:extLst>
          </p:cNvPr>
          <p:cNvCxnSpPr>
            <a:cxnSpLocks/>
            <a:stCxn id="172" idx="6"/>
            <a:endCxn id="176" idx="2"/>
          </p:cNvCxnSpPr>
          <p:nvPr userDrawn="1"/>
        </p:nvCxnSpPr>
        <p:spPr>
          <a:xfrm>
            <a:off x="1440551" y="2869665"/>
            <a:ext cx="4170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>
            <a:extLst>
              <a:ext uri="{FF2B5EF4-FFF2-40B4-BE49-F238E27FC236}">
                <a16:creationId xmlns:a16="http://schemas.microsoft.com/office/drawing/2014/main" id="{76BC1100-4E84-4BB5-8371-548DF8A31B50}"/>
              </a:ext>
            </a:extLst>
          </p:cNvPr>
          <p:cNvCxnSpPr>
            <a:cxnSpLocks/>
          </p:cNvCxnSpPr>
          <p:nvPr userDrawn="1"/>
        </p:nvCxnSpPr>
        <p:spPr>
          <a:xfrm>
            <a:off x="2165402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265C660E-7D4E-45E9-9D28-BA896D2E650A}"/>
              </a:ext>
            </a:extLst>
          </p:cNvPr>
          <p:cNvCxnSpPr>
            <a:cxnSpLocks/>
          </p:cNvCxnSpPr>
          <p:nvPr userDrawn="1"/>
        </p:nvCxnSpPr>
        <p:spPr>
          <a:xfrm>
            <a:off x="2844073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15BC7072-86DF-45EB-80AB-4224093C583C}"/>
              </a:ext>
            </a:extLst>
          </p:cNvPr>
          <p:cNvCxnSpPr>
            <a:cxnSpLocks/>
          </p:cNvCxnSpPr>
          <p:nvPr userDrawn="1"/>
        </p:nvCxnSpPr>
        <p:spPr>
          <a:xfrm>
            <a:off x="3522744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2C5D0140-F659-4B86-ACAA-943196892B14}"/>
              </a:ext>
            </a:extLst>
          </p:cNvPr>
          <p:cNvCxnSpPr>
            <a:cxnSpLocks/>
          </p:cNvCxnSpPr>
          <p:nvPr userDrawn="1"/>
        </p:nvCxnSpPr>
        <p:spPr>
          <a:xfrm>
            <a:off x="4201415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33CC892F-561F-4564-9AA7-9D0CBC1D4812}"/>
              </a:ext>
            </a:extLst>
          </p:cNvPr>
          <p:cNvCxnSpPr>
            <a:cxnSpLocks/>
          </p:cNvCxnSpPr>
          <p:nvPr userDrawn="1"/>
        </p:nvCxnSpPr>
        <p:spPr>
          <a:xfrm>
            <a:off x="4880086" y="2869665"/>
            <a:ext cx="37089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Прямоугольник 185">
            <a:extLst>
              <a:ext uri="{FF2B5EF4-FFF2-40B4-BE49-F238E27FC236}">
                <a16:creationId xmlns:a16="http://schemas.microsoft.com/office/drawing/2014/main" id="{434D7D28-EE20-47EE-903F-B83F545A1D37}"/>
              </a:ext>
            </a:extLst>
          </p:cNvPr>
          <p:cNvSpPr/>
          <p:nvPr userDrawn="1"/>
        </p:nvSpPr>
        <p:spPr>
          <a:xfrm>
            <a:off x="118591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BB1D1D72-18E5-424C-8B53-02C60AAD9CBB}"/>
              </a:ext>
            </a:extLst>
          </p:cNvPr>
          <p:cNvSpPr/>
          <p:nvPr userDrawn="1"/>
        </p:nvSpPr>
        <p:spPr>
          <a:xfrm>
            <a:off x="1845668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53B773AB-8E79-4B11-8F2F-6C3880BB67C4}"/>
              </a:ext>
            </a:extLst>
          </p:cNvPr>
          <p:cNvSpPr/>
          <p:nvPr userDrawn="1"/>
        </p:nvSpPr>
        <p:spPr>
          <a:xfrm>
            <a:off x="255517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F8BF00B7-A0E6-4429-A1BE-ED9410E6D23F}"/>
              </a:ext>
            </a:extLst>
          </p:cNvPr>
          <p:cNvSpPr/>
          <p:nvPr userDrawn="1"/>
        </p:nvSpPr>
        <p:spPr>
          <a:xfrm>
            <a:off x="3211639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611FFF61-B32B-413B-8E20-5471313C80CB}"/>
              </a:ext>
            </a:extLst>
          </p:cNvPr>
          <p:cNvSpPr/>
          <p:nvPr userDrawn="1"/>
        </p:nvSpPr>
        <p:spPr>
          <a:xfrm>
            <a:off x="3906723" y="2130638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01BDB9E-A39D-463C-8C35-188AFABBA813}"/>
              </a:ext>
            </a:extLst>
          </p:cNvPr>
          <p:cNvSpPr/>
          <p:nvPr userDrawn="1"/>
        </p:nvSpPr>
        <p:spPr>
          <a:xfrm>
            <a:off x="4962471" y="3256046"/>
            <a:ext cx="165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D613B67C-7D18-49AD-BAAB-5D5B3054A477}"/>
              </a:ext>
            </a:extLst>
          </p:cNvPr>
          <p:cNvCxnSpPr>
            <a:cxnSpLocks/>
          </p:cNvCxnSpPr>
          <p:nvPr userDrawn="1"/>
        </p:nvCxnSpPr>
        <p:spPr>
          <a:xfrm>
            <a:off x="1288419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1FE09456-6EE4-47D2-A611-7865D41BABDA}"/>
              </a:ext>
            </a:extLst>
          </p:cNvPr>
          <p:cNvCxnSpPr>
            <a:cxnSpLocks/>
          </p:cNvCxnSpPr>
          <p:nvPr userDrawn="1"/>
        </p:nvCxnSpPr>
        <p:spPr>
          <a:xfrm>
            <a:off x="1995396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C07A482C-F25E-476A-9D0F-9424903CEB14}"/>
              </a:ext>
            </a:extLst>
          </p:cNvPr>
          <p:cNvCxnSpPr>
            <a:cxnSpLocks/>
          </p:cNvCxnSpPr>
          <p:nvPr userDrawn="1"/>
        </p:nvCxnSpPr>
        <p:spPr>
          <a:xfrm>
            <a:off x="2674665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876AE719-58F8-4036-A0C3-259D05A70A51}"/>
              </a:ext>
            </a:extLst>
          </p:cNvPr>
          <p:cNvCxnSpPr>
            <a:cxnSpLocks/>
          </p:cNvCxnSpPr>
          <p:nvPr userDrawn="1"/>
        </p:nvCxnSpPr>
        <p:spPr>
          <a:xfrm>
            <a:off x="3353934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>
            <a:extLst>
              <a:ext uri="{FF2B5EF4-FFF2-40B4-BE49-F238E27FC236}">
                <a16:creationId xmlns:a16="http://schemas.microsoft.com/office/drawing/2014/main" id="{D75274B7-1224-4474-8006-98927A74DA4C}"/>
              </a:ext>
            </a:extLst>
          </p:cNvPr>
          <p:cNvCxnSpPr>
            <a:cxnSpLocks/>
          </p:cNvCxnSpPr>
          <p:nvPr userDrawn="1"/>
        </p:nvCxnSpPr>
        <p:spPr>
          <a:xfrm>
            <a:off x="4033203" y="300412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8E0082EE-000E-4CEB-803E-0CA8EEAC4475}"/>
              </a:ext>
            </a:extLst>
          </p:cNvPr>
          <p:cNvCxnSpPr>
            <a:cxnSpLocks/>
          </p:cNvCxnSpPr>
          <p:nvPr userDrawn="1"/>
        </p:nvCxnSpPr>
        <p:spPr>
          <a:xfrm>
            <a:off x="4712471" y="2463850"/>
            <a:ext cx="0" cy="251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52">
            <a:extLst>
              <a:ext uri="{FF2B5EF4-FFF2-40B4-BE49-F238E27FC236}">
                <a16:creationId xmlns:a16="http://schemas.microsoft.com/office/drawing/2014/main" id="{78AFC365-B112-4C31-8354-9621AC292DB0}"/>
              </a:ext>
            </a:extLst>
          </p:cNvPr>
          <p:cNvSpPr/>
          <p:nvPr userDrawn="1"/>
        </p:nvSpPr>
        <p:spPr>
          <a:xfrm>
            <a:off x="685462" y="3253382"/>
            <a:ext cx="1471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Golos Text" panose="020B0503020202020204" pitchFamily="34" charset="0"/>
                <a:ea typeface="Golos Text" panose="020B0503020202020204" pitchFamily="34" charset="0"/>
              </a:rPr>
              <a:t>ПРИМЕР</a:t>
            </a:r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61081E71-467E-4769-8C4C-E1103D586FBD}"/>
              </a:ext>
            </a:extLst>
          </p:cNvPr>
          <p:cNvSpPr/>
          <p:nvPr userDrawn="1"/>
        </p:nvSpPr>
        <p:spPr>
          <a:xfrm>
            <a:off x="5483406" y="2575254"/>
            <a:ext cx="592800" cy="59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9370FBE0-58B0-4BFA-BDE8-9752006064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59475" y="2445971"/>
            <a:ext cx="856559" cy="8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Группа 200">
            <a:extLst>
              <a:ext uri="{FF2B5EF4-FFF2-40B4-BE49-F238E27FC236}">
                <a16:creationId xmlns:a16="http://schemas.microsoft.com/office/drawing/2014/main" id="{79EA3943-0973-4563-9F1C-EEF96EE56892}"/>
              </a:ext>
            </a:extLst>
          </p:cNvPr>
          <p:cNvGrpSpPr/>
          <p:nvPr userDrawn="1"/>
        </p:nvGrpSpPr>
        <p:grpSpPr>
          <a:xfrm>
            <a:off x="6747053" y="1361505"/>
            <a:ext cx="5726371" cy="2522202"/>
            <a:chOff x="685463" y="3685769"/>
            <a:chExt cx="5726371" cy="2522202"/>
          </a:xfrm>
        </p:grpSpPr>
        <p:grpSp>
          <p:nvGrpSpPr>
            <p:cNvPr id="202" name="Группа 201">
              <a:extLst>
                <a:ext uri="{FF2B5EF4-FFF2-40B4-BE49-F238E27FC236}">
                  <a16:creationId xmlns:a16="http://schemas.microsoft.com/office/drawing/2014/main" id="{D525FD41-B429-49C1-9459-2F539A0422A1}"/>
                </a:ext>
              </a:extLst>
            </p:cNvPr>
            <p:cNvGrpSpPr/>
            <p:nvPr userDrawn="1"/>
          </p:nvGrpSpPr>
          <p:grpSpPr>
            <a:xfrm>
              <a:off x="685463" y="3685769"/>
              <a:ext cx="3421102" cy="2511595"/>
              <a:chOff x="1027457" y="1832138"/>
              <a:chExt cx="5483771" cy="4025900"/>
            </a:xfrm>
          </p:grpSpPr>
          <p:pic>
            <p:nvPicPr>
              <p:cNvPr id="211" name="Рисунок 210">
                <a:extLst>
                  <a:ext uri="{FF2B5EF4-FFF2-40B4-BE49-F238E27FC236}">
                    <a16:creationId xmlns:a16="http://schemas.microsoft.com/office/drawing/2014/main" id="{AFE04E61-C4BD-421B-98E0-F5A729A8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457" y="1832138"/>
                <a:ext cx="4865343" cy="4025900"/>
              </a:xfrm>
              <a:prstGeom prst="rect">
                <a:avLst/>
              </a:prstGeom>
            </p:spPr>
          </p:pic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32668656-041A-4C1F-8ADE-F133E4D1F5DD}"/>
                  </a:ext>
                </a:extLst>
              </p:cNvPr>
              <p:cNvGrpSpPr/>
              <p:nvPr/>
            </p:nvGrpSpPr>
            <p:grpSpPr>
              <a:xfrm>
                <a:off x="3176436" y="2426328"/>
                <a:ext cx="507212" cy="592011"/>
                <a:chOff x="3176436" y="2426328"/>
                <a:chExt cx="507212" cy="592011"/>
              </a:xfrm>
            </p:grpSpPr>
            <p:sp>
              <p:nvSpPr>
                <p:cNvPr id="233" name="Овал 232">
                  <a:extLst>
                    <a:ext uri="{FF2B5EF4-FFF2-40B4-BE49-F238E27FC236}">
                      <a16:creationId xmlns:a16="http://schemas.microsoft.com/office/drawing/2014/main" id="{D29DB871-3CA2-42B0-9527-94F12D25EDED}"/>
                    </a:ext>
                  </a:extLst>
                </p:cNvPr>
                <p:cNvSpPr/>
                <p:nvPr/>
              </p:nvSpPr>
              <p:spPr>
                <a:xfrm>
                  <a:off x="3236608" y="2505081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73EB06D-7E03-4FD8-82BD-F4D10D076D3B}"/>
                    </a:ext>
                  </a:extLst>
                </p:cNvPr>
                <p:cNvSpPr txBox="1"/>
                <p:nvPr/>
              </p:nvSpPr>
              <p:spPr>
                <a:xfrm>
                  <a:off x="3176436" y="2426328"/>
                  <a:ext cx="4538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13" name="Группа 212">
                <a:extLst>
                  <a:ext uri="{FF2B5EF4-FFF2-40B4-BE49-F238E27FC236}">
                    <a16:creationId xmlns:a16="http://schemas.microsoft.com/office/drawing/2014/main" id="{15C4099D-DEEB-49AB-A2B2-56F2CB0FC3A4}"/>
                  </a:ext>
                </a:extLst>
              </p:cNvPr>
              <p:cNvGrpSpPr/>
              <p:nvPr/>
            </p:nvGrpSpPr>
            <p:grpSpPr>
              <a:xfrm>
                <a:off x="3205907" y="3325695"/>
                <a:ext cx="477741" cy="592011"/>
                <a:chOff x="3205907" y="3325695"/>
                <a:chExt cx="477741" cy="592011"/>
              </a:xfrm>
            </p:grpSpPr>
            <p:sp>
              <p:nvSpPr>
                <p:cNvPr id="231" name="Овал 230">
                  <a:extLst>
                    <a:ext uri="{FF2B5EF4-FFF2-40B4-BE49-F238E27FC236}">
                      <a16:creationId xmlns:a16="http://schemas.microsoft.com/office/drawing/2014/main" id="{2D877870-AA5A-49AD-AE15-0F56DD17B025}"/>
                    </a:ext>
                  </a:extLst>
                </p:cNvPr>
                <p:cNvSpPr/>
                <p:nvPr/>
              </p:nvSpPr>
              <p:spPr>
                <a:xfrm>
                  <a:off x="3236608" y="3384749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435DD8E-4DE5-4160-9884-FA6BC7C41FAF}"/>
                    </a:ext>
                  </a:extLst>
                </p:cNvPr>
                <p:cNvSpPr txBox="1"/>
                <p:nvPr/>
              </p:nvSpPr>
              <p:spPr>
                <a:xfrm>
                  <a:off x="3205907" y="3325695"/>
                  <a:ext cx="436788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4" name="Группа 213">
                <a:extLst>
                  <a:ext uri="{FF2B5EF4-FFF2-40B4-BE49-F238E27FC236}">
                    <a16:creationId xmlns:a16="http://schemas.microsoft.com/office/drawing/2014/main" id="{596F9226-CE1D-4836-A2AD-8860176B25B8}"/>
                  </a:ext>
                </a:extLst>
              </p:cNvPr>
              <p:cNvGrpSpPr/>
              <p:nvPr/>
            </p:nvGrpSpPr>
            <p:grpSpPr>
              <a:xfrm>
                <a:off x="3203776" y="4183119"/>
                <a:ext cx="479872" cy="592011"/>
                <a:chOff x="3203776" y="4183119"/>
                <a:chExt cx="479872" cy="592011"/>
              </a:xfrm>
            </p:grpSpPr>
            <p:sp>
              <p:nvSpPr>
                <p:cNvPr id="229" name="Овал 228">
                  <a:extLst>
                    <a:ext uri="{FF2B5EF4-FFF2-40B4-BE49-F238E27FC236}">
                      <a16:creationId xmlns:a16="http://schemas.microsoft.com/office/drawing/2014/main" id="{B3444465-AF23-43DD-8AD3-8722BE7CF57B}"/>
                    </a:ext>
                  </a:extLst>
                </p:cNvPr>
                <p:cNvSpPr/>
                <p:nvPr/>
              </p:nvSpPr>
              <p:spPr>
                <a:xfrm>
                  <a:off x="3236608" y="4264417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0BF3E57F-B409-4FA8-B2E4-A0D153E8828C}"/>
                    </a:ext>
                  </a:extLst>
                </p:cNvPr>
                <p:cNvSpPr txBox="1"/>
                <p:nvPr/>
              </p:nvSpPr>
              <p:spPr>
                <a:xfrm>
                  <a:off x="3203776" y="4183119"/>
                  <a:ext cx="438917" cy="592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15" name="Группа 214">
                <a:extLst>
                  <a:ext uri="{FF2B5EF4-FFF2-40B4-BE49-F238E27FC236}">
                    <a16:creationId xmlns:a16="http://schemas.microsoft.com/office/drawing/2014/main" id="{885B661D-A389-48E1-B444-0E3B663E3A7A}"/>
                  </a:ext>
                </a:extLst>
              </p:cNvPr>
              <p:cNvGrpSpPr/>
              <p:nvPr/>
            </p:nvGrpSpPr>
            <p:grpSpPr>
              <a:xfrm>
                <a:off x="3216107" y="5047439"/>
                <a:ext cx="467541" cy="592012"/>
                <a:chOff x="3216107" y="5047439"/>
                <a:chExt cx="467541" cy="592012"/>
              </a:xfrm>
            </p:grpSpPr>
            <p:sp>
              <p:nvSpPr>
                <p:cNvPr id="227" name="Овал 226">
                  <a:extLst>
                    <a:ext uri="{FF2B5EF4-FFF2-40B4-BE49-F238E27FC236}">
                      <a16:creationId xmlns:a16="http://schemas.microsoft.com/office/drawing/2014/main" id="{1884478C-AEC1-4954-8251-949D6E086D27}"/>
                    </a:ext>
                  </a:extLst>
                </p:cNvPr>
                <p:cNvSpPr/>
                <p:nvPr/>
              </p:nvSpPr>
              <p:spPr>
                <a:xfrm>
                  <a:off x="3236608" y="5123765"/>
                  <a:ext cx="447040" cy="4470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581B4731-C940-4B09-8974-313010FEC465}"/>
                    </a:ext>
                  </a:extLst>
                </p:cNvPr>
                <p:cNvSpPr txBox="1"/>
                <p:nvPr/>
              </p:nvSpPr>
              <p:spPr>
                <a:xfrm>
                  <a:off x="3216107" y="5047439"/>
                  <a:ext cx="396344" cy="592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dirty="0">
                      <a:latin typeface="Golos Text" panose="020B0503020202020204" pitchFamily="34" charset="0"/>
                      <a:ea typeface="Golos Text" panose="020B0503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120373CB-57A6-4256-89A4-89E7720B1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119" y="4484352"/>
                <a:ext cx="2573213" cy="0"/>
              </a:xfrm>
              <a:prstGeom prst="line">
                <a:avLst/>
              </a:prstGeom>
              <a:ln w="19050">
                <a:solidFill>
                  <a:srgbClr val="3483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Группа 216">
                <a:extLst>
                  <a:ext uri="{FF2B5EF4-FFF2-40B4-BE49-F238E27FC236}">
                    <a16:creationId xmlns:a16="http://schemas.microsoft.com/office/drawing/2014/main" id="{900B5400-F64F-4CFA-8642-A93F950D9FFC}"/>
                  </a:ext>
                </a:extLst>
              </p:cNvPr>
              <p:cNvGrpSpPr/>
              <p:nvPr/>
            </p:nvGrpSpPr>
            <p:grpSpPr>
              <a:xfrm>
                <a:off x="3455578" y="2360009"/>
                <a:ext cx="3055650" cy="111760"/>
                <a:chOff x="3455578" y="2360009"/>
                <a:chExt cx="3055650" cy="111760"/>
              </a:xfrm>
            </p:grpSpPr>
            <p:cxnSp>
              <p:nvCxnSpPr>
                <p:cNvPr id="225" name="Прямая соединительная линия 224">
                  <a:extLst>
                    <a:ext uri="{FF2B5EF4-FFF2-40B4-BE49-F238E27FC236}">
                      <a16:creationId xmlns:a16="http://schemas.microsoft.com/office/drawing/2014/main" id="{EA9DFAF7-FC96-4A53-9D84-C49DF5DE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5578" y="2406442"/>
                  <a:ext cx="3000785" cy="0"/>
                </a:xfrm>
                <a:prstGeom prst="line">
                  <a:avLst/>
                </a:prstGeom>
                <a:ln w="19050">
                  <a:solidFill>
                    <a:srgbClr val="3DB2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Овал 225">
                  <a:extLst>
                    <a:ext uri="{FF2B5EF4-FFF2-40B4-BE49-F238E27FC236}">
                      <a16:creationId xmlns:a16="http://schemas.microsoft.com/office/drawing/2014/main" id="{591C1E41-5D53-4CE6-9273-9726E5D7F5E7}"/>
                    </a:ext>
                  </a:extLst>
                </p:cNvPr>
                <p:cNvSpPr/>
                <p:nvPr/>
              </p:nvSpPr>
              <p:spPr>
                <a:xfrm>
                  <a:off x="6399468" y="2360009"/>
                  <a:ext cx="111760" cy="111760"/>
                </a:xfrm>
                <a:prstGeom prst="ellipse">
                  <a:avLst/>
                </a:prstGeom>
                <a:solidFill>
                  <a:srgbClr val="3DB2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grpSp>
            <p:nvGrpSpPr>
              <p:cNvPr id="218" name="Группа 217">
                <a:extLst>
                  <a:ext uri="{FF2B5EF4-FFF2-40B4-BE49-F238E27FC236}">
                    <a16:creationId xmlns:a16="http://schemas.microsoft.com/office/drawing/2014/main" id="{19DA4E2F-5FBB-4F01-BF5D-A000D493D48D}"/>
                  </a:ext>
                </a:extLst>
              </p:cNvPr>
              <p:cNvGrpSpPr/>
              <p:nvPr/>
            </p:nvGrpSpPr>
            <p:grpSpPr>
              <a:xfrm>
                <a:off x="3881120" y="3515464"/>
                <a:ext cx="2630108" cy="111760"/>
                <a:chOff x="3881120" y="3515464"/>
                <a:chExt cx="2630108" cy="111760"/>
              </a:xfrm>
            </p:grpSpPr>
            <p:cxnSp>
              <p:nvCxnSpPr>
                <p:cNvPr id="223" name="Прямая соединительная линия 222">
                  <a:extLst>
                    <a:ext uri="{FF2B5EF4-FFF2-40B4-BE49-F238E27FC236}">
                      <a16:creationId xmlns:a16="http://schemas.microsoft.com/office/drawing/2014/main" id="{73C29C80-7266-4CEA-86F6-F2580C111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20" y="3572051"/>
                  <a:ext cx="2573213" cy="0"/>
                </a:xfrm>
                <a:prstGeom prst="line">
                  <a:avLst/>
                </a:prstGeom>
                <a:ln w="19050">
                  <a:solidFill>
                    <a:srgbClr val="3BA7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Овал 223">
                  <a:extLst>
                    <a:ext uri="{FF2B5EF4-FFF2-40B4-BE49-F238E27FC236}">
                      <a16:creationId xmlns:a16="http://schemas.microsoft.com/office/drawing/2014/main" id="{D2A79191-FA8C-4DD7-B034-AE9D0E85AAF4}"/>
                    </a:ext>
                  </a:extLst>
                </p:cNvPr>
                <p:cNvSpPr/>
                <p:nvPr/>
              </p:nvSpPr>
              <p:spPr>
                <a:xfrm>
                  <a:off x="6399468" y="3515464"/>
                  <a:ext cx="111760" cy="111760"/>
                </a:xfrm>
                <a:prstGeom prst="ellipse">
                  <a:avLst/>
                </a:prstGeom>
                <a:solidFill>
                  <a:srgbClr val="3BA7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A2AE96EE-0295-4CE8-9D0A-A1E10CE032F3}"/>
                  </a:ext>
                </a:extLst>
              </p:cNvPr>
              <p:cNvSpPr/>
              <p:nvPr/>
            </p:nvSpPr>
            <p:spPr>
              <a:xfrm>
                <a:off x="6399468" y="4428472"/>
                <a:ext cx="111760" cy="111760"/>
              </a:xfrm>
              <a:prstGeom prst="ellipse">
                <a:avLst/>
              </a:prstGeom>
              <a:solidFill>
                <a:srgbClr val="348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  <p:grpSp>
            <p:nvGrpSpPr>
              <p:cNvPr id="220" name="Группа 219">
                <a:extLst>
                  <a:ext uri="{FF2B5EF4-FFF2-40B4-BE49-F238E27FC236}">
                    <a16:creationId xmlns:a16="http://schemas.microsoft.com/office/drawing/2014/main" id="{3911457E-7FF5-487E-A65C-F068B6A5F180}"/>
                  </a:ext>
                </a:extLst>
              </p:cNvPr>
              <p:cNvGrpSpPr/>
              <p:nvPr/>
            </p:nvGrpSpPr>
            <p:grpSpPr>
              <a:xfrm>
                <a:off x="3881118" y="5260200"/>
                <a:ext cx="2630110" cy="111760"/>
                <a:chOff x="3881118" y="5260200"/>
                <a:chExt cx="2630110" cy="111760"/>
              </a:xfrm>
            </p:grpSpPr>
            <p:cxnSp>
              <p:nvCxnSpPr>
                <p:cNvPr id="221" name="Прямая соединительная линия 220">
                  <a:extLst>
                    <a:ext uri="{FF2B5EF4-FFF2-40B4-BE49-F238E27FC236}">
                      <a16:creationId xmlns:a16="http://schemas.microsoft.com/office/drawing/2014/main" id="{6FCDA01C-D8B8-4E9F-8BC4-BD791F94D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118" y="5320597"/>
                  <a:ext cx="2573213" cy="0"/>
                </a:xfrm>
                <a:prstGeom prst="line">
                  <a:avLst/>
                </a:prstGeom>
                <a:ln w="19050">
                  <a:solidFill>
                    <a:srgbClr val="305E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Овал 221">
                  <a:extLst>
                    <a:ext uri="{FF2B5EF4-FFF2-40B4-BE49-F238E27FC236}">
                      <a16:creationId xmlns:a16="http://schemas.microsoft.com/office/drawing/2014/main" id="{BCAAEB54-197B-4D9A-97DA-4A6F4F265726}"/>
                    </a:ext>
                  </a:extLst>
                </p:cNvPr>
                <p:cNvSpPr/>
                <p:nvPr/>
              </p:nvSpPr>
              <p:spPr>
                <a:xfrm>
                  <a:off x="6399468" y="5260200"/>
                  <a:ext cx="111760" cy="111760"/>
                </a:xfrm>
                <a:prstGeom prst="ellipse">
                  <a:avLst/>
                </a:prstGeom>
                <a:solidFill>
                  <a:srgbClr val="305E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Golos Text" panose="020B0503020202020204" pitchFamily="34" charset="0"/>
                    <a:ea typeface="Golos Text" panose="020B0503020202020204" pitchFamily="34" charset="0"/>
                  </a:endParaRPr>
                </a:p>
              </p:txBody>
            </p:sp>
          </p:grpSp>
        </p:grpSp>
        <p:sp>
          <p:nvSpPr>
            <p:cNvPr id="203" name="Прямоугольник 202">
              <a:extLst>
                <a:ext uri="{FF2B5EF4-FFF2-40B4-BE49-F238E27FC236}">
                  <a16:creationId xmlns:a16="http://schemas.microsoft.com/office/drawing/2014/main" id="{79C1105E-80E8-42CF-9B3F-5241160265EB}"/>
                </a:ext>
              </a:extLst>
            </p:cNvPr>
            <p:cNvSpPr/>
            <p:nvPr userDrawn="1"/>
          </p:nvSpPr>
          <p:spPr>
            <a:xfrm>
              <a:off x="4160375" y="377670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b="1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4" name="Прямоугольник 203">
              <a:extLst>
                <a:ext uri="{FF2B5EF4-FFF2-40B4-BE49-F238E27FC236}">
                  <a16:creationId xmlns:a16="http://schemas.microsoft.com/office/drawing/2014/main" id="{D865869F-56DC-46DD-B4EE-9E11850CBA4E}"/>
                </a:ext>
              </a:extLst>
            </p:cNvPr>
            <p:cNvSpPr/>
            <p:nvPr userDrawn="1"/>
          </p:nvSpPr>
          <p:spPr>
            <a:xfrm>
              <a:off x="4160375" y="4503716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5" name="Прямоугольник 204">
              <a:extLst>
                <a:ext uri="{FF2B5EF4-FFF2-40B4-BE49-F238E27FC236}">
                  <a16:creationId xmlns:a16="http://schemas.microsoft.com/office/drawing/2014/main" id="{B6D3D691-DEEE-4B6A-97BF-63D317E339A7}"/>
                </a:ext>
              </a:extLst>
            </p:cNvPr>
            <p:cNvSpPr/>
            <p:nvPr userDrawn="1"/>
          </p:nvSpPr>
          <p:spPr>
            <a:xfrm>
              <a:off x="4160375" y="5057359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08B0C017-E319-47D5-A3CC-D50FAF81410B}"/>
                </a:ext>
              </a:extLst>
            </p:cNvPr>
            <p:cNvSpPr/>
            <p:nvPr userDrawn="1"/>
          </p:nvSpPr>
          <p:spPr>
            <a:xfrm>
              <a:off x="4160375" y="5596573"/>
              <a:ext cx="2251459" cy="464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dirty="0">
                  <a:latin typeface="Golos Text" panose="020B0503020202020204" pitchFamily="34" charset="0"/>
                  <a:ea typeface="Golos Text" panose="020B0503020202020204" pitchFamily="34" charset="0"/>
                </a:rPr>
                <a:t>УРОВЕНЬ</a:t>
              </a:r>
            </a:p>
          </p:txBody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93727B7A-C2EF-473D-859E-B820787327AC}"/>
                </a:ext>
              </a:extLst>
            </p:cNvPr>
            <p:cNvSpPr/>
            <p:nvPr userDrawn="1"/>
          </p:nvSpPr>
          <p:spPr>
            <a:xfrm>
              <a:off x="4160375" y="404775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8" name="Прямоугольник 207">
              <a:extLst>
                <a:ext uri="{FF2B5EF4-FFF2-40B4-BE49-F238E27FC236}">
                  <a16:creationId xmlns:a16="http://schemas.microsoft.com/office/drawing/2014/main" id="{EE319891-B3F3-4A71-8F78-84F970418EC2}"/>
                </a:ext>
              </a:extLst>
            </p:cNvPr>
            <p:cNvSpPr/>
            <p:nvPr userDrawn="1"/>
          </p:nvSpPr>
          <p:spPr>
            <a:xfrm>
              <a:off x="4160375" y="4774764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09" name="Прямоугольник 208">
              <a:extLst>
                <a:ext uri="{FF2B5EF4-FFF2-40B4-BE49-F238E27FC236}">
                  <a16:creationId xmlns:a16="http://schemas.microsoft.com/office/drawing/2014/main" id="{C670B85C-0214-4380-8B51-4B55A010BB1B}"/>
                </a:ext>
              </a:extLst>
            </p:cNvPr>
            <p:cNvSpPr/>
            <p:nvPr userDrawn="1"/>
          </p:nvSpPr>
          <p:spPr>
            <a:xfrm>
              <a:off x="4160375" y="5328407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0C091D84-4A6C-4014-9556-085D1C54F024}"/>
                </a:ext>
              </a:extLst>
            </p:cNvPr>
            <p:cNvSpPr/>
            <p:nvPr userDrawn="1"/>
          </p:nvSpPr>
          <p:spPr>
            <a:xfrm>
              <a:off x="4160375" y="5867621"/>
              <a:ext cx="2251459" cy="34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ru-R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Описание</a:t>
              </a:r>
            </a:p>
          </p:txBody>
        </p: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C726BD58-4C77-419E-9216-6DB916919801}"/>
              </a:ext>
            </a:extLst>
          </p:cNvPr>
          <p:cNvGrpSpPr/>
          <p:nvPr userDrawn="1"/>
        </p:nvGrpSpPr>
        <p:grpSpPr>
          <a:xfrm>
            <a:off x="525840" y="4142213"/>
            <a:ext cx="5796227" cy="1938224"/>
            <a:chOff x="2279400" y="3672615"/>
            <a:chExt cx="6884648" cy="2302186"/>
          </a:xfrm>
        </p:grpSpPr>
        <p:cxnSp>
          <p:nvCxnSpPr>
            <p:cNvPr id="236" name="Прямая соединительная линия 235">
              <a:extLst>
                <a:ext uri="{FF2B5EF4-FFF2-40B4-BE49-F238E27FC236}">
                  <a16:creationId xmlns:a16="http://schemas.microsoft.com/office/drawing/2014/main" id="{A107D726-8818-4C1F-929A-8031ED90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944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20F1440F-BC96-4F8A-B1FC-23AD2F011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44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>
              <a:extLst>
                <a:ext uri="{FF2B5EF4-FFF2-40B4-BE49-F238E27FC236}">
                  <a16:creationId xmlns:a16="http://schemas.microsoft.com/office/drawing/2014/main" id="{52A9044C-D4D1-47B9-8192-B5DBC52DA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031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>
              <a:extLst>
                <a:ext uri="{FF2B5EF4-FFF2-40B4-BE49-F238E27FC236}">
                  <a16:creationId xmlns:a16="http://schemas.microsoft.com/office/drawing/2014/main" id="{84405039-6959-4848-9793-2CAB534F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931" y="4127500"/>
              <a:ext cx="0" cy="470477"/>
            </a:xfrm>
            <a:prstGeom prst="line">
              <a:avLst/>
            </a:prstGeom>
            <a:ln w="12700">
              <a:solidFill>
                <a:srgbClr val="09B4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>
              <a:extLst>
                <a:ext uri="{FF2B5EF4-FFF2-40B4-BE49-F238E27FC236}">
                  <a16:creationId xmlns:a16="http://schemas.microsoft.com/office/drawing/2014/main" id="{DCD58290-FAD4-465F-A9CB-F1D053ABC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509" y="5105977"/>
              <a:ext cx="0" cy="4704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CBEF4399-6E59-4DD6-996E-E905DC7CF4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5" y="4851977"/>
              <a:ext cx="600825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D3D68C02-C46A-4799-B9C2-6E569A2FA680}"/>
                </a:ext>
              </a:extLst>
            </p:cNvPr>
            <p:cNvSpPr/>
            <p:nvPr/>
          </p:nvSpPr>
          <p:spPr>
            <a:xfrm>
              <a:off x="4051300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2</a:t>
              </a: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031F617E-A68E-49FA-9E28-75E103DD45CF}"/>
                </a:ext>
              </a:extLst>
            </p:cNvPr>
            <p:cNvSpPr/>
            <p:nvPr/>
          </p:nvSpPr>
          <p:spPr>
            <a:xfrm>
              <a:off x="2581564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1</a:t>
              </a: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D6D956AA-1996-4191-97E3-94C3B3B99A61}"/>
                </a:ext>
              </a:extLst>
            </p:cNvPr>
            <p:cNvSpPr/>
            <p:nvPr/>
          </p:nvSpPr>
          <p:spPr>
            <a:xfrm>
              <a:off x="6990772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B4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rgbClr val="09B489"/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4</a:t>
              </a: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E8A5D26A-858A-431D-AFA4-D04F23C3F31E}"/>
                </a:ext>
              </a:extLst>
            </p:cNvPr>
            <p:cNvSpPr/>
            <p:nvPr/>
          </p:nvSpPr>
          <p:spPr>
            <a:xfrm>
              <a:off x="5521036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3</a:t>
              </a: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8FAA05FC-B5C2-4B06-8521-BD65765522F1}"/>
                </a:ext>
              </a:extLst>
            </p:cNvPr>
            <p:cNvSpPr/>
            <p:nvPr/>
          </p:nvSpPr>
          <p:spPr>
            <a:xfrm>
              <a:off x="8460509" y="4597977"/>
              <a:ext cx="508000" cy="5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bg1">
                      <a:lumMod val="50000"/>
                    </a:schemeClr>
                  </a:solidFill>
                  <a:latin typeface="Golos Text" panose="020B0503020202020204" pitchFamily="34" charset="0"/>
                  <a:ea typeface="Golos Text" panose="020B0503020202020204" pitchFamily="34" charset="0"/>
                </a:rPr>
                <a:t>5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A2C2A6-58E7-493C-85F7-E8124C5AEFD4}"/>
                </a:ext>
              </a:extLst>
            </p:cNvPr>
            <p:cNvSpPr txBox="1"/>
            <p:nvPr/>
          </p:nvSpPr>
          <p:spPr>
            <a:xfrm>
              <a:off x="2279400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B80CF6A-7CFA-46E8-913F-81EE5704A15A}"/>
                </a:ext>
              </a:extLst>
            </p:cNvPr>
            <p:cNvSpPr txBox="1"/>
            <p:nvPr/>
          </p:nvSpPr>
          <p:spPr>
            <a:xfrm>
              <a:off x="3749135" y="3672615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4515012-152E-48FE-B38B-546C175CDEF6}"/>
                </a:ext>
              </a:extLst>
            </p:cNvPr>
            <p:cNvSpPr txBox="1"/>
            <p:nvPr/>
          </p:nvSpPr>
          <p:spPr>
            <a:xfrm>
              <a:off x="5218872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384D2FA6-DF7B-4B30-AB81-8345A72B2D64}"/>
                </a:ext>
              </a:extLst>
            </p:cNvPr>
            <p:cNvSpPr txBox="1"/>
            <p:nvPr/>
          </p:nvSpPr>
          <p:spPr>
            <a:xfrm>
              <a:off x="8158345" y="5645787"/>
              <a:ext cx="1005703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349BF2F-6389-41FD-8560-FA6F50418E82}"/>
                </a:ext>
              </a:extLst>
            </p:cNvPr>
            <p:cNvSpPr txBox="1"/>
            <p:nvPr/>
          </p:nvSpPr>
          <p:spPr>
            <a:xfrm>
              <a:off x="6688607" y="3672615"/>
              <a:ext cx="1005702" cy="329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D18DF587-4834-40D5-8993-6DB98474B896}"/>
              </a:ext>
            </a:extLst>
          </p:cNvPr>
          <p:cNvGrpSpPr/>
          <p:nvPr userDrawn="1"/>
        </p:nvGrpSpPr>
        <p:grpSpPr>
          <a:xfrm>
            <a:off x="6613671" y="4261883"/>
            <a:ext cx="5382083" cy="1782683"/>
            <a:chOff x="6613671" y="4261883"/>
            <a:chExt cx="5382083" cy="1782683"/>
          </a:xfrm>
        </p:grpSpPr>
        <p:cxnSp>
          <p:nvCxnSpPr>
            <p:cNvPr id="253" name="Прямая соединительная линия 252">
              <a:extLst>
                <a:ext uri="{FF2B5EF4-FFF2-40B4-BE49-F238E27FC236}">
                  <a16:creationId xmlns:a16="http://schemas.microsoft.com/office/drawing/2014/main" id="{DF158990-C24A-4A01-B07D-E6B1ADA8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613671" y="5152530"/>
              <a:ext cx="538208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A1C05993-0057-4635-A41C-6C117C3371A6}"/>
                </a:ext>
              </a:extLst>
            </p:cNvPr>
            <p:cNvGrpSpPr/>
            <p:nvPr/>
          </p:nvGrpSpPr>
          <p:grpSpPr>
            <a:xfrm>
              <a:off x="8529477" y="4621763"/>
              <a:ext cx="204846" cy="594835"/>
              <a:chOff x="2269721" y="5153151"/>
              <a:chExt cx="218440" cy="634311"/>
            </a:xfrm>
          </p:grpSpPr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49A74500-C1BF-48CD-8FAB-76B6ECE81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Овал 268">
                <a:extLst>
                  <a:ext uri="{FF2B5EF4-FFF2-40B4-BE49-F238E27FC236}">
                    <a16:creationId xmlns:a16="http://schemas.microsoft.com/office/drawing/2014/main" id="{36547F15-975B-427B-B2C4-4CF53E4E0F7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5" name="Группа 254">
              <a:extLst>
                <a:ext uri="{FF2B5EF4-FFF2-40B4-BE49-F238E27FC236}">
                  <a16:creationId xmlns:a16="http://schemas.microsoft.com/office/drawing/2014/main" id="{D4124432-7593-4F18-B6A3-BB6988E27C42}"/>
                </a:ext>
              </a:extLst>
            </p:cNvPr>
            <p:cNvGrpSpPr/>
            <p:nvPr/>
          </p:nvGrpSpPr>
          <p:grpSpPr>
            <a:xfrm>
              <a:off x="11181214" y="4621763"/>
              <a:ext cx="204846" cy="594835"/>
              <a:chOff x="5339481" y="5153151"/>
              <a:chExt cx="218440" cy="634311"/>
            </a:xfrm>
          </p:grpSpPr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DB0290E5-D407-4082-9BD9-4BEB9C5F59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70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Овал 266">
                <a:extLst>
                  <a:ext uri="{FF2B5EF4-FFF2-40B4-BE49-F238E27FC236}">
                    <a16:creationId xmlns:a16="http://schemas.microsoft.com/office/drawing/2014/main" id="{31F4FA67-A185-4235-8782-2D063BA7BA32}"/>
                  </a:ext>
                </a:extLst>
              </p:cNvPr>
              <p:cNvSpPr/>
              <p:nvPr/>
            </p:nvSpPr>
            <p:spPr>
              <a:xfrm>
                <a:off x="533948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6" name="Группа 255">
              <a:extLst>
                <a:ext uri="{FF2B5EF4-FFF2-40B4-BE49-F238E27FC236}">
                  <a16:creationId xmlns:a16="http://schemas.microsoft.com/office/drawing/2014/main" id="{DD167C2D-6B4A-4A52-BDB5-E4361DEF38CF}"/>
                </a:ext>
              </a:extLst>
            </p:cNvPr>
            <p:cNvGrpSpPr/>
            <p:nvPr/>
          </p:nvGrpSpPr>
          <p:grpSpPr>
            <a:xfrm rot="10800000">
              <a:off x="7203609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BBA40E05-3A6E-480F-B8ED-65D2DE090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Овал 264">
                <a:extLst>
                  <a:ext uri="{FF2B5EF4-FFF2-40B4-BE49-F238E27FC236}">
                    <a16:creationId xmlns:a16="http://schemas.microsoft.com/office/drawing/2014/main" id="{37F41A7A-6A72-40E0-9546-FD78D811BBCD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grpSp>
          <p:nvGrpSpPr>
            <p:cNvPr id="257" name="Группа 256">
              <a:extLst>
                <a:ext uri="{FF2B5EF4-FFF2-40B4-BE49-F238E27FC236}">
                  <a16:creationId xmlns:a16="http://schemas.microsoft.com/office/drawing/2014/main" id="{F7564A28-E450-4C1B-BF40-9365E8F9A80C}"/>
                </a:ext>
              </a:extLst>
            </p:cNvPr>
            <p:cNvGrpSpPr/>
            <p:nvPr/>
          </p:nvGrpSpPr>
          <p:grpSpPr>
            <a:xfrm rot="10800000">
              <a:off x="9855345" y="5043497"/>
              <a:ext cx="204846" cy="594835"/>
              <a:chOff x="2269721" y="5153151"/>
              <a:chExt cx="218440" cy="634311"/>
            </a:xfrm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0C75E362-7EE9-4ED5-8E62-45F49FF54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8941" y="5153151"/>
                <a:ext cx="0" cy="389543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Овал 262">
                <a:extLst>
                  <a:ext uri="{FF2B5EF4-FFF2-40B4-BE49-F238E27FC236}">
                    <a16:creationId xmlns:a16="http://schemas.microsoft.com/office/drawing/2014/main" id="{B4774073-00B5-4393-BFA3-90C2A36E82A5}"/>
                  </a:ext>
                </a:extLst>
              </p:cNvPr>
              <p:cNvSpPr/>
              <p:nvPr/>
            </p:nvSpPr>
            <p:spPr>
              <a:xfrm>
                <a:off x="2269721" y="5569022"/>
                <a:ext cx="218440" cy="218440"/>
              </a:xfrm>
              <a:prstGeom prst="ellipse">
                <a:avLst/>
              </a:prstGeom>
              <a:solidFill>
                <a:srgbClr val="09B4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91BCE37-DB2F-4260-A9D4-76476CC11921}"/>
                </a:ext>
              </a:extLst>
            </p:cNvPr>
            <p:cNvSpPr txBox="1"/>
            <p:nvPr userDrawn="1"/>
          </p:nvSpPr>
          <p:spPr>
            <a:xfrm>
              <a:off x="6837793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5FD266E-7324-47BF-A9AE-1E8BCD02CADE}"/>
                </a:ext>
              </a:extLst>
            </p:cNvPr>
            <p:cNvSpPr txBox="1"/>
            <p:nvPr userDrawn="1"/>
          </p:nvSpPr>
          <p:spPr>
            <a:xfrm>
              <a:off x="9450156" y="5767567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1550D0C-8998-44EA-8277-B6C69FC103CA}"/>
                </a:ext>
              </a:extLst>
            </p:cNvPr>
            <p:cNvSpPr txBox="1"/>
            <p:nvPr userDrawn="1"/>
          </p:nvSpPr>
          <p:spPr>
            <a:xfrm>
              <a:off x="8189892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D45A6BC-8D37-4E93-B578-C1B775AD2D2E}"/>
                </a:ext>
              </a:extLst>
            </p:cNvPr>
            <p:cNvSpPr txBox="1"/>
            <p:nvPr userDrawn="1"/>
          </p:nvSpPr>
          <p:spPr>
            <a:xfrm>
              <a:off x="10802255" y="4261883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latin typeface="Golos Text" panose="020B0503020202020204" pitchFamily="34" charset="0"/>
                  <a:ea typeface="Golos Text" panose="020B0503020202020204" pitchFamily="34" charset="0"/>
                </a:rPr>
                <a:t>ПРИМЕР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19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497B52-C095-454E-B1B7-D4F38E548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994" y="530432"/>
            <a:ext cx="10218806" cy="386416"/>
          </a:xfrm>
        </p:spPr>
        <p:txBody>
          <a:bodyPr>
            <a:noAutofit/>
          </a:bodyPr>
          <a:lstStyle>
            <a:lvl1pPr>
              <a:defRPr sz="2400" b="1"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r>
              <a:rPr lang="ru-RU" dirty="0"/>
              <a:t>Образец оформления блоков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EDADE2A9-ABB6-4462-BDED-55277DC4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642" y="6356350"/>
            <a:ext cx="517373" cy="365125"/>
          </a:xfrm>
        </p:spPr>
        <p:txBody>
          <a:bodyPr/>
          <a:lstStyle>
            <a:lvl1pPr>
              <a:defRPr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fld id="{4E28261B-9F3A-4DC5-9EFB-9BA3510BF8D2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Рисунок 3">
            <a:extLst>
              <a:ext uri="{FF2B5EF4-FFF2-40B4-BE49-F238E27FC236}">
                <a16:creationId xmlns:a16="http://schemas.microsoft.com/office/drawing/2014/main" id="{3ABAF631-D2C0-43F3-B349-DCA01B3C28B7}"/>
              </a:ext>
            </a:extLst>
          </p:cNvPr>
          <p:cNvGrpSpPr/>
          <p:nvPr userDrawn="1"/>
        </p:nvGrpSpPr>
        <p:grpSpPr>
          <a:xfrm>
            <a:off x="10329785" y="6434698"/>
            <a:ext cx="1024015" cy="208428"/>
            <a:chOff x="1092200" y="320623"/>
            <a:chExt cx="1877142" cy="38207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B6F8909-7FE9-4F45-A68F-88B3D475E494}"/>
                </a:ext>
              </a:extLst>
            </p:cNvPr>
            <p:cNvSpPr/>
            <p:nvPr/>
          </p:nvSpPr>
          <p:spPr>
            <a:xfrm>
              <a:off x="1089014" y="317388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234AD037-3FC2-4863-8246-DBE74D2E8672}"/>
                </a:ext>
              </a:extLst>
            </p:cNvPr>
            <p:cNvSpPr/>
            <p:nvPr/>
          </p:nvSpPr>
          <p:spPr>
            <a:xfrm>
              <a:off x="1516289" y="422958"/>
              <a:ext cx="149658" cy="173670"/>
            </a:xfrm>
            <a:custGeom>
              <a:avLst/>
              <a:gdLst>
                <a:gd name="connsiteX0" fmla="*/ 128834 w 149658"/>
                <a:gd name="connsiteY0" fmla="*/ 14111 h 173669"/>
                <a:gd name="connsiteX1" fmla="*/ 129604 w 149658"/>
                <a:gd name="connsiteY1" fmla="*/ 9552 h 173669"/>
                <a:gd name="connsiteX2" fmla="*/ 132041 w 149658"/>
                <a:gd name="connsiteY2" fmla="*/ 6035 h 173669"/>
                <a:gd name="connsiteX3" fmla="*/ 135505 w 149658"/>
                <a:gd name="connsiteY3" fmla="*/ 3951 h 173669"/>
                <a:gd name="connsiteX4" fmla="*/ 139610 w 149658"/>
                <a:gd name="connsiteY4" fmla="*/ 3256 h 173669"/>
                <a:gd name="connsiteX5" fmla="*/ 143544 w 149658"/>
                <a:gd name="connsiteY5" fmla="*/ 3951 h 173669"/>
                <a:gd name="connsiteX6" fmla="*/ 146922 w 149658"/>
                <a:gd name="connsiteY6" fmla="*/ 6035 h 173669"/>
                <a:gd name="connsiteX7" fmla="*/ 150129 w 149658"/>
                <a:gd name="connsiteY7" fmla="*/ 13850 h 173669"/>
                <a:gd name="connsiteX8" fmla="*/ 150129 w 149658"/>
                <a:gd name="connsiteY8" fmla="*/ 96821 h 173669"/>
                <a:gd name="connsiteX9" fmla="*/ 147520 w 149658"/>
                <a:gd name="connsiteY9" fmla="*/ 118616 h 173669"/>
                <a:gd name="connsiteX10" fmla="*/ 139653 w 149658"/>
                <a:gd name="connsiteY10" fmla="*/ 137112 h 173669"/>
                <a:gd name="connsiteX11" fmla="*/ 127594 w 149658"/>
                <a:gd name="connsiteY11" fmla="*/ 151831 h 173669"/>
                <a:gd name="connsiteX12" fmla="*/ 112329 w 149658"/>
                <a:gd name="connsiteY12" fmla="*/ 162381 h 173669"/>
                <a:gd name="connsiteX13" fmla="*/ 95012 w 149658"/>
                <a:gd name="connsiteY13" fmla="*/ 168720 h 173669"/>
                <a:gd name="connsiteX14" fmla="*/ 76668 w 149658"/>
                <a:gd name="connsiteY14" fmla="*/ 170847 h 173669"/>
                <a:gd name="connsiteX15" fmla="*/ 58324 w 149658"/>
                <a:gd name="connsiteY15" fmla="*/ 168720 h 173669"/>
                <a:gd name="connsiteX16" fmla="*/ 41006 w 149658"/>
                <a:gd name="connsiteY16" fmla="*/ 162381 h 173669"/>
                <a:gd name="connsiteX17" fmla="*/ 25741 w 149658"/>
                <a:gd name="connsiteY17" fmla="*/ 151831 h 173669"/>
                <a:gd name="connsiteX18" fmla="*/ 13683 w 149658"/>
                <a:gd name="connsiteY18" fmla="*/ 137112 h 173669"/>
                <a:gd name="connsiteX19" fmla="*/ 5815 w 149658"/>
                <a:gd name="connsiteY19" fmla="*/ 118616 h 173669"/>
                <a:gd name="connsiteX20" fmla="*/ 3207 w 149658"/>
                <a:gd name="connsiteY20" fmla="*/ 96821 h 173669"/>
                <a:gd name="connsiteX21" fmla="*/ 3207 w 149658"/>
                <a:gd name="connsiteY21" fmla="*/ 13112 h 173669"/>
                <a:gd name="connsiteX22" fmla="*/ 4019 w 149658"/>
                <a:gd name="connsiteY22" fmla="*/ 8944 h 173669"/>
                <a:gd name="connsiteX23" fmla="*/ 6499 w 149658"/>
                <a:gd name="connsiteY23" fmla="*/ 5731 h 173669"/>
                <a:gd name="connsiteX24" fmla="*/ 9877 w 149658"/>
                <a:gd name="connsiteY24" fmla="*/ 3864 h 173669"/>
                <a:gd name="connsiteX25" fmla="*/ 13769 w 149658"/>
                <a:gd name="connsiteY25" fmla="*/ 3256 h 173669"/>
                <a:gd name="connsiteX26" fmla="*/ 17831 w 149658"/>
                <a:gd name="connsiteY26" fmla="*/ 3908 h 173669"/>
                <a:gd name="connsiteX27" fmla="*/ 21294 w 149658"/>
                <a:gd name="connsiteY27" fmla="*/ 5861 h 173669"/>
                <a:gd name="connsiteX28" fmla="*/ 23732 w 149658"/>
                <a:gd name="connsiteY28" fmla="*/ 9118 h 173669"/>
                <a:gd name="connsiteX29" fmla="*/ 24544 w 149658"/>
                <a:gd name="connsiteY29" fmla="*/ 13286 h 173669"/>
                <a:gd name="connsiteX30" fmla="*/ 24544 w 149658"/>
                <a:gd name="connsiteY30" fmla="*/ 96734 h 173669"/>
                <a:gd name="connsiteX31" fmla="*/ 26383 w 149658"/>
                <a:gd name="connsiteY31" fmla="*/ 112408 h 173669"/>
                <a:gd name="connsiteX32" fmla="*/ 31856 w 149658"/>
                <a:gd name="connsiteY32" fmla="*/ 125520 h 173669"/>
                <a:gd name="connsiteX33" fmla="*/ 40365 w 149658"/>
                <a:gd name="connsiteY33" fmla="*/ 135983 h 173669"/>
                <a:gd name="connsiteX34" fmla="*/ 51140 w 149658"/>
                <a:gd name="connsiteY34" fmla="*/ 143494 h 173669"/>
                <a:gd name="connsiteX35" fmla="*/ 63541 w 149658"/>
                <a:gd name="connsiteY35" fmla="*/ 148053 h 173669"/>
                <a:gd name="connsiteX36" fmla="*/ 76711 w 149658"/>
                <a:gd name="connsiteY36" fmla="*/ 149573 h 173669"/>
                <a:gd name="connsiteX37" fmla="*/ 102281 w 149658"/>
                <a:gd name="connsiteY37" fmla="*/ 143451 h 173669"/>
                <a:gd name="connsiteX38" fmla="*/ 113056 w 149658"/>
                <a:gd name="connsiteY38" fmla="*/ 135940 h 173669"/>
                <a:gd name="connsiteX39" fmla="*/ 121565 w 149658"/>
                <a:gd name="connsiteY39" fmla="*/ 125476 h 173669"/>
                <a:gd name="connsiteX40" fmla="*/ 127038 w 149658"/>
                <a:gd name="connsiteY40" fmla="*/ 112364 h 173669"/>
                <a:gd name="connsiteX41" fmla="*/ 128877 w 149658"/>
                <a:gd name="connsiteY41" fmla="*/ 96691 h 173669"/>
                <a:gd name="connsiteX42" fmla="*/ 128877 w 149658"/>
                <a:gd name="connsiteY42" fmla="*/ 13980 h 173669"/>
                <a:gd name="connsiteX43" fmla="*/ 128877 w 149658"/>
                <a:gd name="connsiteY43" fmla="*/ 13980 h 17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658" h="173669">
                  <a:moveTo>
                    <a:pt x="128834" y="14111"/>
                  </a:moveTo>
                  <a:cubicBezTo>
                    <a:pt x="128834" y="12417"/>
                    <a:pt x="129091" y="10898"/>
                    <a:pt x="129604" y="9552"/>
                  </a:cubicBezTo>
                  <a:cubicBezTo>
                    <a:pt x="130160" y="8162"/>
                    <a:pt x="130972" y="6990"/>
                    <a:pt x="132041" y="6035"/>
                  </a:cubicBezTo>
                  <a:cubicBezTo>
                    <a:pt x="133068" y="5123"/>
                    <a:pt x="134222" y="4429"/>
                    <a:pt x="135505" y="3951"/>
                  </a:cubicBezTo>
                  <a:cubicBezTo>
                    <a:pt x="136788" y="3473"/>
                    <a:pt x="138113" y="3256"/>
                    <a:pt x="139610" y="3256"/>
                  </a:cubicBezTo>
                  <a:cubicBezTo>
                    <a:pt x="140978" y="3256"/>
                    <a:pt x="142304" y="3473"/>
                    <a:pt x="143544" y="3951"/>
                  </a:cubicBezTo>
                  <a:cubicBezTo>
                    <a:pt x="144784" y="4429"/>
                    <a:pt x="145895" y="5123"/>
                    <a:pt x="146922" y="6035"/>
                  </a:cubicBezTo>
                  <a:cubicBezTo>
                    <a:pt x="149060" y="7945"/>
                    <a:pt x="150129" y="10550"/>
                    <a:pt x="150129" y="13850"/>
                  </a:cubicBezTo>
                  <a:lnTo>
                    <a:pt x="150129" y="96821"/>
                  </a:lnTo>
                  <a:cubicBezTo>
                    <a:pt x="150129" y="104636"/>
                    <a:pt x="149273" y="111887"/>
                    <a:pt x="147520" y="118616"/>
                  </a:cubicBezTo>
                  <a:cubicBezTo>
                    <a:pt x="145767" y="125346"/>
                    <a:pt x="143159" y="131511"/>
                    <a:pt x="139653" y="137112"/>
                  </a:cubicBezTo>
                  <a:cubicBezTo>
                    <a:pt x="136146" y="142713"/>
                    <a:pt x="132127" y="147619"/>
                    <a:pt x="127594" y="151831"/>
                  </a:cubicBezTo>
                  <a:cubicBezTo>
                    <a:pt x="123062" y="156042"/>
                    <a:pt x="117973" y="159559"/>
                    <a:pt x="112329" y="162381"/>
                  </a:cubicBezTo>
                  <a:cubicBezTo>
                    <a:pt x="106728" y="165203"/>
                    <a:pt x="100955" y="167287"/>
                    <a:pt x="95012" y="168720"/>
                  </a:cubicBezTo>
                  <a:cubicBezTo>
                    <a:pt x="89068" y="170109"/>
                    <a:pt x="82953" y="170847"/>
                    <a:pt x="76668" y="170847"/>
                  </a:cubicBezTo>
                  <a:cubicBezTo>
                    <a:pt x="70382" y="170847"/>
                    <a:pt x="64268" y="170153"/>
                    <a:pt x="58324" y="168720"/>
                  </a:cubicBezTo>
                  <a:cubicBezTo>
                    <a:pt x="52380" y="167331"/>
                    <a:pt x="46608" y="165203"/>
                    <a:pt x="41006" y="162381"/>
                  </a:cubicBezTo>
                  <a:cubicBezTo>
                    <a:pt x="35362" y="159559"/>
                    <a:pt x="30316" y="156042"/>
                    <a:pt x="25741" y="151831"/>
                  </a:cubicBezTo>
                  <a:cubicBezTo>
                    <a:pt x="21166" y="147619"/>
                    <a:pt x="17189" y="142713"/>
                    <a:pt x="13683" y="137112"/>
                  </a:cubicBezTo>
                  <a:cubicBezTo>
                    <a:pt x="10177" y="131511"/>
                    <a:pt x="7568" y="125346"/>
                    <a:pt x="5815" y="118616"/>
                  </a:cubicBezTo>
                  <a:cubicBezTo>
                    <a:pt x="4105" y="111887"/>
                    <a:pt x="3207" y="104636"/>
                    <a:pt x="3207" y="96821"/>
                  </a:cubicBezTo>
                  <a:lnTo>
                    <a:pt x="3207" y="13112"/>
                  </a:lnTo>
                  <a:cubicBezTo>
                    <a:pt x="3207" y="11549"/>
                    <a:pt x="3464" y="10203"/>
                    <a:pt x="4019" y="8944"/>
                  </a:cubicBezTo>
                  <a:cubicBezTo>
                    <a:pt x="4575" y="7685"/>
                    <a:pt x="5388" y="6643"/>
                    <a:pt x="6499" y="5731"/>
                  </a:cubicBezTo>
                  <a:cubicBezTo>
                    <a:pt x="7526" y="4906"/>
                    <a:pt x="8637" y="4298"/>
                    <a:pt x="9877" y="3864"/>
                  </a:cubicBezTo>
                  <a:cubicBezTo>
                    <a:pt x="11075" y="3473"/>
                    <a:pt x="12357" y="3256"/>
                    <a:pt x="13769" y="3256"/>
                  </a:cubicBezTo>
                  <a:cubicBezTo>
                    <a:pt x="15222" y="3256"/>
                    <a:pt x="16591" y="3473"/>
                    <a:pt x="17831" y="3908"/>
                  </a:cubicBezTo>
                  <a:cubicBezTo>
                    <a:pt x="19114" y="4342"/>
                    <a:pt x="20268" y="4993"/>
                    <a:pt x="21294" y="5861"/>
                  </a:cubicBezTo>
                  <a:cubicBezTo>
                    <a:pt x="22363" y="6773"/>
                    <a:pt x="23176" y="7859"/>
                    <a:pt x="23732" y="9118"/>
                  </a:cubicBezTo>
                  <a:cubicBezTo>
                    <a:pt x="24245" y="10333"/>
                    <a:pt x="24544" y="11766"/>
                    <a:pt x="24544" y="13286"/>
                  </a:cubicBezTo>
                  <a:lnTo>
                    <a:pt x="24544" y="96734"/>
                  </a:lnTo>
                  <a:cubicBezTo>
                    <a:pt x="24544" y="102378"/>
                    <a:pt x="25143" y="107588"/>
                    <a:pt x="26383" y="112408"/>
                  </a:cubicBezTo>
                  <a:cubicBezTo>
                    <a:pt x="27580" y="117184"/>
                    <a:pt x="29419" y="121569"/>
                    <a:pt x="31856" y="125520"/>
                  </a:cubicBezTo>
                  <a:cubicBezTo>
                    <a:pt x="34293" y="129471"/>
                    <a:pt x="37115" y="132987"/>
                    <a:pt x="40365" y="135983"/>
                  </a:cubicBezTo>
                  <a:cubicBezTo>
                    <a:pt x="43572" y="138979"/>
                    <a:pt x="47164" y="141497"/>
                    <a:pt x="51140" y="143494"/>
                  </a:cubicBezTo>
                  <a:cubicBezTo>
                    <a:pt x="55117" y="145535"/>
                    <a:pt x="59265" y="147055"/>
                    <a:pt x="63541" y="148053"/>
                  </a:cubicBezTo>
                  <a:cubicBezTo>
                    <a:pt x="67774" y="149052"/>
                    <a:pt x="72178" y="149573"/>
                    <a:pt x="76711" y="149573"/>
                  </a:cubicBezTo>
                  <a:cubicBezTo>
                    <a:pt x="85733" y="149573"/>
                    <a:pt x="94285" y="147532"/>
                    <a:pt x="102281" y="143451"/>
                  </a:cubicBezTo>
                  <a:cubicBezTo>
                    <a:pt x="106257" y="141410"/>
                    <a:pt x="109849" y="138936"/>
                    <a:pt x="113056" y="135940"/>
                  </a:cubicBezTo>
                  <a:cubicBezTo>
                    <a:pt x="116263" y="132944"/>
                    <a:pt x="119085" y="129427"/>
                    <a:pt x="121565" y="125476"/>
                  </a:cubicBezTo>
                  <a:cubicBezTo>
                    <a:pt x="124003" y="121525"/>
                    <a:pt x="125841" y="117140"/>
                    <a:pt x="127038" y="112364"/>
                  </a:cubicBezTo>
                  <a:cubicBezTo>
                    <a:pt x="128278" y="107588"/>
                    <a:pt x="128877" y="102335"/>
                    <a:pt x="128877" y="96691"/>
                  </a:cubicBezTo>
                  <a:lnTo>
                    <a:pt x="128877" y="13980"/>
                  </a:lnTo>
                  <a:lnTo>
                    <a:pt x="128877" y="13980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84D6703-2CFF-4730-960C-012AFC810F6D}"/>
                </a:ext>
              </a:extLst>
            </p:cNvPr>
            <p:cNvSpPr/>
            <p:nvPr/>
          </p:nvSpPr>
          <p:spPr>
            <a:xfrm>
              <a:off x="1687669" y="376849"/>
              <a:ext cx="153934" cy="217087"/>
            </a:xfrm>
            <a:custGeom>
              <a:avLst/>
              <a:gdLst>
                <a:gd name="connsiteX0" fmla="*/ 81628 w 153934"/>
                <a:gd name="connsiteY0" fmla="*/ 51450 h 217086"/>
                <a:gd name="connsiteX1" fmla="*/ 111046 w 153934"/>
                <a:gd name="connsiteY1" fmla="*/ 58049 h 217086"/>
                <a:gd name="connsiteX2" fmla="*/ 131272 w 153934"/>
                <a:gd name="connsiteY2" fmla="*/ 76936 h 217086"/>
                <a:gd name="connsiteX3" fmla="*/ 131272 w 153934"/>
                <a:gd name="connsiteY3" fmla="*/ 14284 h 217086"/>
                <a:gd name="connsiteX4" fmla="*/ 134650 w 153934"/>
                <a:gd name="connsiteY4" fmla="*/ 6252 h 217086"/>
                <a:gd name="connsiteX5" fmla="*/ 142603 w 153934"/>
                <a:gd name="connsiteY5" fmla="*/ 3256 h 217086"/>
                <a:gd name="connsiteX6" fmla="*/ 150428 w 153934"/>
                <a:gd name="connsiteY6" fmla="*/ 6252 h 217086"/>
                <a:gd name="connsiteX7" fmla="*/ 153635 w 153934"/>
                <a:gd name="connsiteY7" fmla="*/ 14284 h 217086"/>
                <a:gd name="connsiteX8" fmla="*/ 153635 w 153934"/>
                <a:gd name="connsiteY8" fmla="*/ 202499 h 217086"/>
                <a:gd name="connsiteX9" fmla="*/ 150556 w 153934"/>
                <a:gd name="connsiteY9" fmla="*/ 210531 h 217086"/>
                <a:gd name="connsiteX10" fmla="*/ 142304 w 153934"/>
                <a:gd name="connsiteY10" fmla="*/ 213527 h 217086"/>
                <a:gd name="connsiteX11" fmla="*/ 131870 w 153934"/>
                <a:gd name="connsiteY11" fmla="*/ 202499 h 217086"/>
                <a:gd name="connsiteX12" fmla="*/ 131870 w 153934"/>
                <a:gd name="connsiteY12" fmla="*/ 189604 h 217086"/>
                <a:gd name="connsiteX13" fmla="*/ 110747 w 153934"/>
                <a:gd name="connsiteY13" fmla="*/ 210053 h 217086"/>
                <a:gd name="connsiteX14" fmla="*/ 81628 w 153934"/>
                <a:gd name="connsiteY14" fmla="*/ 216653 h 217086"/>
                <a:gd name="connsiteX15" fmla="*/ 42118 w 153934"/>
                <a:gd name="connsiteY15" fmla="*/ 206754 h 217086"/>
                <a:gd name="connsiteX16" fmla="*/ 13769 w 153934"/>
                <a:gd name="connsiteY16" fmla="*/ 177968 h 217086"/>
                <a:gd name="connsiteX17" fmla="*/ 3207 w 153934"/>
                <a:gd name="connsiteY17" fmla="*/ 132640 h 217086"/>
                <a:gd name="connsiteX18" fmla="*/ 11032 w 153934"/>
                <a:gd name="connsiteY18" fmla="*/ 95952 h 217086"/>
                <a:gd name="connsiteX19" fmla="*/ 36474 w 153934"/>
                <a:gd name="connsiteY19" fmla="*/ 64301 h 217086"/>
                <a:gd name="connsiteX20" fmla="*/ 81671 w 153934"/>
                <a:gd name="connsiteY20" fmla="*/ 51406 h 217086"/>
                <a:gd name="connsiteX21" fmla="*/ 81671 w 153934"/>
                <a:gd name="connsiteY21" fmla="*/ 51406 h 217086"/>
                <a:gd name="connsiteX22" fmla="*/ 83467 w 153934"/>
                <a:gd name="connsiteY22" fmla="*/ 194987 h 217086"/>
                <a:gd name="connsiteX23" fmla="*/ 117631 w 153934"/>
                <a:gd name="connsiteY23" fmla="*/ 180833 h 217086"/>
                <a:gd name="connsiteX24" fmla="*/ 131272 w 153934"/>
                <a:gd name="connsiteY24" fmla="*/ 146534 h 217086"/>
                <a:gd name="connsiteX25" fmla="*/ 131272 w 153934"/>
                <a:gd name="connsiteY25" fmla="*/ 121656 h 217086"/>
                <a:gd name="connsiteX26" fmla="*/ 117460 w 153934"/>
                <a:gd name="connsiteY26" fmla="*/ 87660 h 217086"/>
                <a:gd name="connsiteX27" fmla="*/ 82526 w 153934"/>
                <a:gd name="connsiteY27" fmla="*/ 73158 h 217086"/>
                <a:gd name="connsiteX28" fmla="*/ 48660 w 153934"/>
                <a:gd name="connsiteY28" fmla="*/ 82754 h 217086"/>
                <a:gd name="connsiteX29" fmla="*/ 30744 w 153934"/>
                <a:gd name="connsiteY29" fmla="*/ 105895 h 217086"/>
                <a:gd name="connsiteX30" fmla="*/ 25527 w 153934"/>
                <a:gd name="connsiteY30" fmla="*/ 131685 h 217086"/>
                <a:gd name="connsiteX31" fmla="*/ 34721 w 153934"/>
                <a:gd name="connsiteY31" fmla="*/ 168503 h 217086"/>
                <a:gd name="connsiteX32" fmla="*/ 57255 w 153934"/>
                <a:gd name="connsiteY32" fmla="*/ 188822 h 217086"/>
                <a:gd name="connsiteX33" fmla="*/ 83424 w 153934"/>
                <a:gd name="connsiteY33" fmla="*/ 194944 h 217086"/>
                <a:gd name="connsiteX34" fmla="*/ 83424 w 153934"/>
                <a:gd name="connsiteY34" fmla="*/ 194944 h 21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34" h="217086">
                  <a:moveTo>
                    <a:pt x="81628" y="51450"/>
                  </a:moveTo>
                  <a:cubicBezTo>
                    <a:pt x="92275" y="51450"/>
                    <a:pt x="102067" y="53620"/>
                    <a:pt x="111046" y="58049"/>
                  </a:cubicBezTo>
                  <a:cubicBezTo>
                    <a:pt x="120026" y="62478"/>
                    <a:pt x="126782" y="68773"/>
                    <a:pt x="131272" y="76936"/>
                  </a:cubicBezTo>
                  <a:lnTo>
                    <a:pt x="131272" y="14284"/>
                  </a:lnTo>
                  <a:cubicBezTo>
                    <a:pt x="131272" y="10941"/>
                    <a:pt x="132383" y="8249"/>
                    <a:pt x="134650" y="6252"/>
                  </a:cubicBezTo>
                  <a:cubicBezTo>
                    <a:pt x="136916" y="4255"/>
                    <a:pt x="139524" y="3256"/>
                    <a:pt x="142603" y="3256"/>
                  </a:cubicBezTo>
                  <a:cubicBezTo>
                    <a:pt x="145682" y="3256"/>
                    <a:pt x="148290" y="4255"/>
                    <a:pt x="150428" y="6252"/>
                  </a:cubicBezTo>
                  <a:cubicBezTo>
                    <a:pt x="152566" y="8249"/>
                    <a:pt x="153635" y="10898"/>
                    <a:pt x="153635" y="14284"/>
                  </a:cubicBezTo>
                  <a:lnTo>
                    <a:pt x="153635" y="202499"/>
                  </a:lnTo>
                  <a:cubicBezTo>
                    <a:pt x="153635" y="205842"/>
                    <a:pt x="152609" y="208534"/>
                    <a:pt x="150556" y="210531"/>
                  </a:cubicBezTo>
                  <a:cubicBezTo>
                    <a:pt x="148504" y="212528"/>
                    <a:pt x="145767" y="213527"/>
                    <a:pt x="142304" y="213527"/>
                  </a:cubicBezTo>
                  <a:cubicBezTo>
                    <a:pt x="135377" y="213527"/>
                    <a:pt x="131870" y="209836"/>
                    <a:pt x="131870" y="202499"/>
                  </a:cubicBezTo>
                  <a:lnTo>
                    <a:pt x="131870" y="189604"/>
                  </a:lnTo>
                  <a:cubicBezTo>
                    <a:pt x="126953" y="198852"/>
                    <a:pt x="119940" y="205668"/>
                    <a:pt x="110747" y="210053"/>
                  </a:cubicBezTo>
                  <a:cubicBezTo>
                    <a:pt x="101554" y="214438"/>
                    <a:pt x="91847" y="216653"/>
                    <a:pt x="81628" y="216653"/>
                  </a:cubicBezTo>
                  <a:cubicBezTo>
                    <a:pt x="67132" y="216653"/>
                    <a:pt x="53963" y="213353"/>
                    <a:pt x="42118" y="206754"/>
                  </a:cubicBezTo>
                  <a:cubicBezTo>
                    <a:pt x="30274" y="200154"/>
                    <a:pt x="20824" y="190559"/>
                    <a:pt x="13769" y="177968"/>
                  </a:cubicBezTo>
                  <a:cubicBezTo>
                    <a:pt x="6713" y="165377"/>
                    <a:pt x="3207" y="150268"/>
                    <a:pt x="3207" y="132640"/>
                  </a:cubicBezTo>
                  <a:cubicBezTo>
                    <a:pt x="3207" y="120700"/>
                    <a:pt x="5815" y="108457"/>
                    <a:pt x="11032" y="95952"/>
                  </a:cubicBezTo>
                  <a:cubicBezTo>
                    <a:pt x="16249" y="83492"/>
                    <a:pt x="24715" y="72941"/>
                    <a:pt x="36474" y="64301"/>
                  </a:cubicBezTo>
                  <a:cubicBezTo>
                    <a:pt x="48233" y="55705"/>
                    <a:pt x="63284" y="51406"/>
                    <a:pt x="81671" y="51406"/>
                  </a:cubicBezTo>
                  <a:lnTo>
                    <a:pt x="81671" y="51406"/>
                  </a:lnTo>
                  <a:close/>
                  <a:moveTo>
                    <a:pt x="83467" y="194987"/>
                  </a:moveTo>
                  <a:cubicBezTo>
                    <a:pt x="97150" y="194163"/>
                    <a:pt x="108524" y="189430"/>
                    <a:pt x="117631" y="180833"/>
                  </a:cubicBezTo>
                  <a:cubicBezTo>
                    <a:pt x="126696" y="172237"/>
                    <a:pt x="131272" y="160775"/>
                    <a:pt x="131272" y="146534"/>
                  </a:cubicBezTo>
                  <a:lnTo>
                    <a:pt x="131272" y="121656"/>
                  </a:lnTo>
                  <a:cubicBezTo>
                    <a:pt x="131272" y="108022"/>
                    <a:pt x="126696" y="96691"/>
                    <a:pt x="117460" y="87660"/>
                  </a:cubicBezTo>
                  <a:cubicBezTo>
                    <a:pt x="108267" y="78629"/>
                    <a:pt x="96636" y="73810"/>
                    <a:pt x="82526" y="73158"/>
                  </a:cubicBezTo>
                  <a:cubicBezTo>
                    <a:pt x="68415" y="73158"/>
                    <a:pt x="57127" y="76371"/>
                    <a:pt x="48660" y="82754"/>
                  </a:cubicBezTo>
                  <a:cubicBezTo>
                    <a:pt x="40194" y="89136"/>
                    <a:pt x="34208" y="96864"/>
                    <a:pt x="30744" y="105895"/>
                  </a:cubicBezTo>
                  <a:cubicBezTo>
                    <a:pt x="27281" y="114926"/>
                    <a:pt x="25527" y="123522"/>
                    <a:pt x="25527" y="131685"/>
                  </a:cubicBezTo>
                  <a:cubicBezTo>
                    <a:pt x="25527" y="146794"/>
                    <a:pt x="28606" y="159081"/>
                    <a:pt x="34721" y="168503"/>
                  </a:cubicBezTo>
                  <a:cubicBezTo>
                    <a:pt x="40835" y="177924"/>
                    <a:pt x="48361" y="184698"/>
                    <a:pt x="57255" y="188822"/>
                  </a:cubicBezTo>
                  <a:cubicBezTo>
                    <a:pt x="66149" y="192903"/>
                    <a:pt x="74872" y="194944"/>
                    <a:pt x="83424" y="194944"/>
                  </a:cubicBezTo>
                  <a:lnTo>
                    <a:pt x="83424" y="194944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FFAFA2E-82CD-4FDF-AF94-6214DCEC6414}"/>
                </a:ext>
              </a:extLst>
            </p:cNvPr>
            <p:cNvSpPr/>
            <p:nvPr/>
          </p:nvSpPr>
          <p:spPr>
            <a:xfrm>
              <a:off x="1859049" y="424087"/>
              <a:ext cx="166762" cy="169328"/>
            </a:xfrm>
            <a:custGeom>
              <a:avLst/>
              <a:gdLst>
                <a:gd name="connsiteX0" fmla="*/ 3848 w 166762"/>
                <a:gd name="connsiteY0" fmla="*/ 18409 h 169327"/>
                <a:gd name="connsiteX1" fmla="*/ 3207 w 166762"/>
                <a:gd name="connsiteY1" fmla="*/ 14545 h 169327"/>
                <a:gd name="connsiteX2" fmla="*/ 6970 w 166762"/>
                <a:gd name="connsiteY2" fmla="*/ 6469 h 169327"/>
                <a:gd name="connsiteX3" fmla="*/ 15736 w 166762"/>
                <a:gd name="connsiteY3" fmla="*/ 3256 h 169327"/>
                <a:gd name="connsiteX4" fmla="*/ 21551 w 166762"/>
                <a:gd name="connsiteY4" fmla="*/ 4863 h 169327"/>
                <a:gd name="connsiteX5" fmla="*/ 25485 w 166762"/>
                <a:gd name="connsiteY5" fmla="*/ 9725 h 169327"/>
                <a:gd name="connsiteX6" fmla="*/ 85434 w 166762"/>
                <a:gd name="connsiteY6" fmla="*/ 132640 h 169327"/>
                <a:gd name="connsiteX7" fmla="*/ 146024 w 166762"/>
                <a:gd name="connsiteY7" fmla="*/ 9422 h 169327"/>
                <a:gd name="connsiteX8" fmla="*/ 149958 w 166762"/>
                <a:gd name="connsiteY8" fmla="*/ 4906 h 169327"/>
                <a:gd name="connsiteX9" fmla="*/ 155773 w 166762"/>
                <a:gd name="connsiteY9" fmla="*/ 3300 h 169327"/>
                <a:gd name="connsiteX10" fmla="*/ 163769 w 166762"/>
                <a:gd name="connsiteY10" fmla="*/ 6035 h 169327"/>
                <a:gd name="connsiteX11" fmla="*/ 167403 w 166762"/>
                <a:gd name="connsiteY11" fmla="*/ 13286 h 169327"/>
                <a:gd name="connsiteX12" fmla="*/ 166463 w 166762"/>
                <a:gd name="connsiteY12" fmla="*/ 17497 h 169327"/>
                <a:gd name="connsiteX13" fmla="*/ 95525 w 166762"/>
                <a:gd name="connsiteY13" fmla="*/ 162338 h 169327"/>
                <a:gd name="connsiteX14" fmla="*/ 90992 w 166762"/>
                <a:gd name="connsiteY14" fmla="*/ 167808 h 169327"/>
                <a:gd name="connsiteX15" fmla="*/ 84878 w 166762"/>
                <a:gd name="connsiteY15" fmla="*/ 169762 h 169327"/>
                <a:gd name="connsiteX16" fmla="*/ 74829 w 166762"/>
                <a:gd name="connsiteY16" fmla="*/ 162685 h 169327"/>
                <a:gd name="connsiteX17" fmla="*/ 3891 w 166762"/>
                <a:gd name="connsiteY17" fmla="*/ 18496 h 169327"/>
                <a:gd name="connsiteX18" fmla="*/ 3891 w 166762"/>
                <a:gd name="connsiteY18" fmla="*/ 18496 h 16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62" h="169327">
                  <a:moveTo>
                    <a:pt x="3848" y="18409"/>
                  </a:moveTo>
                  <a:cubicBezTo>
                    <a:pt x="3421" y="17541"/>
                    <a:pt x="3207" y="16238"/>
                    <a:pt x="3207" y="14545"/>
                  </a:cubicBezTo>
                  <a:cubicBezTo>
                    <a:pt x="3207" y="11332"/>
                    <a:pt x="4447" y="8640"/>
                    <a:pt x="6970" y="6469"/>
                  </a:cubicBezTo>
                  <a:cubicBezTo>
                    <a:pt x="9493" y="4298"/>
                    <a:pt x="12400" y="3256"/>
                    <a:pt x="15736" y="3256"/>
                  </a:cubicBezTo>
                  <a:cubicBezTo>
                    <a:pt x="17831" y="3256"/>
                    <a:pt x="19755" y="3777"/>
                    <a:pt x="21551" y="4863"/>
                  </a:cubicBezTo>
                  <a:cubicBezTo>
                    <a:pt x="23347" y="5948"/>
                    <a:pt x="24630" y="7555"/>
                    <a:pt x="25485" y="9725"/>
                  </a:cubicBezTo>
                  <a:lnTo>
                    <a:pt x="85434" y="132640"/>
                  </a:lnTo>
                  <a:lnTo>
                    <a:pt x="146024" y="9422"/>
                  </a:lnTo>
                  <a:cubicBezTo>
                    <a:pt x="146879" y="7468"/>
                    <a:pt x="148162" y="5992"/>
                    <a:pt x="149958" y="4906"/>
                  </a:cubicBezTo>
                  <a:cubicBezTo>
                    <a:pt x="151753" y="3821"/>
                    <a:pt x="153678" y="3300"/>
                    <a:pt x="155773" y="3300"/>
                  </a:cubicBezTo>
                  <a:cubicBezTo>
                    <a:pt x="158723" y="3300"/>
                    <a:pt x="161374" y="4211"/>
                    <a:pt x="163769" y="6035"/>
                  </a:cubicBezTo>
                  <a:cubicBezTo>
                    <a:pt x="166163" y="7859"/>
                    <a:pt x="167403" y="10290"/>
                    <a:pt x="167403" y="13286"/>
                  </a:cubicBezTo>
                  <a:cubicBezTo>
                    <a:pt x="167403" y="14371"/>
                    <a:pt x="167104" y="15761"/>
                    <a:pt x="166463" y="17497"/>
                  </a:cubicBezTo>
                  <a:lnTo>
                    <a:pt x="95525" y="162338"/>
                  </a:lnTo>
                  <a:cubicBezTo>
                    <a:pt x="94499" y="164726"/>
                    <a:pt x="92959" y="166549"/>
                    <a:pt x="90992" y="167808"/>
                  </a:cubicBezTo>
                  <a:cubicBezTo>
                    <a:pt x="88983" y="169111"/>
                    <a:pt x="86973" y="169762"/>
                    <a:pt x="84878" y="169762"/>
                  </a:cubicBezTo>
                  <a:cubicBezTo>
                    <a:pt x="80901" y="169762"/>
                    <a:pt x="77566" y="167417"/>
                    <a:pt x="74829" y="162685"/>
                  </a:cubicBezTo>
                  <a:lnTo>
                    <a:pt x="3891" y="18496"/>
                  </a:lnTo>
                  <a:lnTo>
                    <a:pt x="3891" y="184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0BDD46F5-5AD6-4594-873A-595DC3B2E5AF}"/>
                </a:ext>
              </a:extLst>
            </p:cNvPr>
            <p:cNvSpPr/>
            <p:nvPr/>
          </p:nvSpPr>
          <p:spPr>
            <a:xfrm>
              <a:off x="1196405" y="424738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56CB7C4B-9053-4042-ABE8-A971F9F6A54B}"/>
                </a:ext>
              </a:extLst>
            </p:cNvPr>
            <p:cNvSpPr/>
            <p:nvPr/>
          </p:nvSpPr>
          <p:spPr>
            <a:xfrm>
              <a:off x="1271020" y="452265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2A01D44-16D2-4B56-AB3B-52E11D06EB16}"/>
                </a:ext>
              </a:extLst>
            </p:cNvPr>
            <p:cNvSpPr/>
            <p:nvPr/>
          </p:nvSpPr>
          <p:spPr>
            <a:xfrm>
              <a:off x="2131812" y="418659"/>
              <a:ext cx="838086" cy="230112"/>
            </a:xfrm>
            <a:custGeom>
              <a:avLst/>
              <a:gdLst>
                <a:gd name="connsiteX0" fmla="*/ 152780 w 838086"/>
                <a:gd name="connsiteY0" fmla="*/ 160514 h 230112"/>
                <a:gd name="connsiteX1" fmla="*/ 142945 w 838086"/>
                <a:gd name="connsiteY1" fmla="*/ 197853 h 230112"/>
                <a:gd name="connsiteX2" fmla="*/ 116007 w 838086"/>
                <a:gd name="connsiteY2" fmla="*/ 221125 h 230112"/>
                <a:gd name="connsiteX3" fmla="*/ 77694 w 838086"/>
                <a:gd name="connsiteY3" fmla="*/ 228940 h 230112"/>
                <a:gd name="connsiteX4" fmla="*/ 45240 w 838086"/>
                <a:gd name="connsiteY4" fmla="*/ 224251 h 230112"/>
                <a:gd name="connsiteX5" fmla="*/ 19242 w 838086"/>
                <a:gd name="connsiteY5" fmla="*/ 208317 h 230112"/>
                <a:gd name="connsiteX6" fmla="*/ 17104 w 838086"/>
                <a:gd name="connsiteY6" fmla="*/ 203931 h 230112"/>
                <a:gd name="connsiteX7" fmla="*/ 18643 w 838086"/>
                <a:gd name="connsiteY7" fmla="*/ 200502 h 230112"/>
                <a:gd name="connsiteX8" fmla="*/ 22320 w 838086"/>
                <a:gd name="connsiteY8" fmla="*/ 199242 h 230112"/>
                <a:gd name="connsiteX9" fmla="*/ 26297 w 838086"/>
                <a:gd name="connsiteY9" fmla="*/ 200502 h 230112"/>
                <a:gd name="connsiteX10" fmla="*/ 50756 w 838086"/>
                <a:gd name="connsiteY10" fmla="*/ 214569 h 230112"/>
                <a:gd name="connsiteX11" fmla="*/ 77694 w 838086"/>
                <a:gd name="connsiteY11" fmla="*/ 218346 h 230112"/>
                <a:gd name="connsiteX12" fmla="*/ 109849 w 838086"/>
                <a:gd name="connsiteY12" fmla="*/ 211920 h 230112"/>
                <a:gd name="connsiteX13" fmla="*/ 133239 w 838086"/>
                <a:gd name="connsiteY13" fmla="*/ 192382 h 230112"/>
                <a:gd name="connsiteX14" fmla="*/ 142004 w 838086"/>
                <a:gd name="connsiteY14" fmla="*/ 160514 h 230112"/>
                <a:gd name="connsiteX15" fmla="*/ 142004 w 838086"/>
                <a:gd name="connsiteY15" fmla="*/ 131468 h 230112"/>
                <a:gd name="connsiteX16" fmla="*/ 118444 w 838086"/>
                <a:gd name="connsiteY16" fmla="*/ 158951 h 230112"/>
                <a:gd name="connsiteX17" fmla="*/ 82611 w 838086"/>
                <a:gd name="connsiteY17" fmla="*/ 168633 h 230112"/>
                <a:gd name="connsiteX18" fmla="*/ 43529 w 838086"/>
                <a:gd name="connsiteY18" fmla="*/ 159255 h 230112"/>
                <a:gd name="connsiteX19" fmla="*/ 14282 w 838086"/>
                <a:gd name="connsiteY19" fmla="*/ 131598 h 230112"/>
                <a:gd name="connsiteX20" fmla="*/ 3207 w 838086"/>
                <a:gd name="connsiteY20" fmla="*/ 88007 h 230112"/>
                <a:gd name="connsiteX21" fmla="*/ 15821 w 838086"/>
                <a:gd name="connsiteY21" fmla="*/ 40031 h 230112"/>
                <a:gd name="connsiteX22" fmla="*/ 52124 w 838086"/>
                <a:gd name="connsiteY22" fmla="*/ 9248 h 230112"/>
                <a:gd name="connsiteX23" fmla="*/ 81371 w 838086"/>
                <a:gd name="connsiteY23" fmla="*/ 3300 h 230112"/>
                <a:gd name="connsiteX24" fmla="*/ 119556 w 838086"/>
                <a:gd name="connsiteY24" fmla="*/ 14241 h 230112"/>
                <a:gd name="connsiteX25" fmla="*/ 142004 w 838086"/>
                <a:gd name="connsiteY25" fmla="*/ 42028 h 230112"/>
                <a:gd name="connsiteX26" fmla="*/ 142004 w 838086"/>
                <a:gd name="connsiteY26" fmla="*/ 11071 h 230112"/>
                <a:gd name="connsiteX27" fmla="*/ 147221 w 838086"/>
                <a:gd name="connsiteY27" fmla="*/ 5471 h 230112"/>
                <a:gd name="connsiteX28" fmla="*/ 151240 w 838086"/>
                <a:gd name="connsiteY28" fmla="*/ 7034 h 230112"/>
                <a:gd name="connsiteX29" fmla="*/ 152780 w 838086"/>
                <a:gd name="connsiteY29" fmla="*/ 11071 h 230112"/>
                <a:gd name="connsiteX30" fmla="*/ 152780 w 838086"/>
                <a:gd name="connsiteY30" fmla="*/ 160427 h 230112"/>
                <a:gd name="connsiteX31" fmla="*/ 110020 w 838086"/>
                <a:gd name="connsiteY31" fmla="*/ 21448 h 230112"/>
                <a:gd name="connsiteX32" fmla="*/ 78934 w 838086"/>
                <a:gd name="connsiteY32" fmla="*/ 14241 h 230112"/>
                <a:gd name="connsiteX33" fmla="*/ 41092 w 838086"/>
                <a:gd name="connsiteY33" fmla="*/ 28308 h 230112"/>
                <a:gd name="connsiteX34" fmla="*/ 20610 w 838086"/>
                <a:gd name="connsiteY34" fmla="*/ 54576 h 230112"/>
                <a:gd name="connsiteX35" fmla="*/ 13982 w 838086"/>
                <a:gd name="connsiteY35" fmla="*/ 87399 h 230112"/>
                <a:gd name="connsiteX36" fmla="*/ 21978 w 838086"/>
                <a:gd name="connsiteY36" fmla="*/ 123045 h 230112"/>
                <a:gd name="connsiteX37" fmla="*/ 45539 w 838086"/>
                <a:gd name="connsiteY37" fmla="*/ 148357 h 230112"/>
                <a:gd name="connsiteX38" fmla="*/ 82611 w 838086"/>
                <a:gd name="connsiteY38" fmla="*/ 157735 h 230112"/>
                <a:gd name="connsiteX39" fmla="*/ 113099 w 838086"/>
                <a:gd name="connsiteY39" fmla="*/ 149920 h 230112"/>
                <a:gd name="connsiteX40" fmla="*/ 134350 w 838086"/>
                <a:gd name="connsiteY40" fmla="*/ 128993 h 230112"/>
                <a:gd name="connsiteX41" fmla="*/ 142047 w 838086"/>
                <a:gd name="connsiteY41" fmla="*/ 100251 h 230112"/>
                <a:gd name="connsiteX42" fmla="*/ 142047 w 838086"/>
                <a:gd name="connsiteY42" fmla="*/ 73071 h 230112"/>
                <a:gd name="connsiteX43" fmla="*/ 133752 w 838086"/>
                <a:gd name="connsiteY43" fmla="*/ 42462 h 230112"/>
                <a:gd name="connsiteX44" fmla="*/ 110063 w 838086"/>
                <a:gd name="connsiteY44" fmla="*/ 21535 h 230112"/>
                <a:gd name="connsiteX45" fmla="*/ 213755 w 838086"/>
                <a:gd name="connsiteY45" fmla="*/ 46457 h 230112"/>
                <a:gd name="connsiteX46" fmla="*/ 234365 w 838086"/>
                <a:gd name="connsiteY46" fmla="*/ 17541 h 230112"/>
                <a:gd name="connsiteX47" fmla="*/ 269470 w 838086"/>
                <a:gd name="connsiteY47" fmla="*/ 6469 h 230112"/>
                <a:gd name="connsiteX48" fmla="*/ 275029 w 838086"/>
                <a:gd name="connsiteY48" fmla="*/ 11766 h 230112"/>
                <a:gd name="connsiteX49" fmla="*/ 269470 w 838086"/>
                <a:gd name="connsiteY49" fmla="*/ 17063 h 230112"/>
                <a:gd name="connsiteX50" fmla="*/ 227780 w 838086"/>
                <a:gd name="connsiteY50" fmla="*/ 37513 h 230112"/>
                <a:gd name="connsiteX51" fmla="*/ 213798 w 838086"/>
                <a:gd name="connsiteY51" fmla="*/ 88919 h 230112"/>
                <a:gd name="connsiteX52" fmla="*/ 213798 w 838086"/>
                <a:gd name="connsiteY52" fmla="*/ 159559 h 230112"/>
                <a:gd name="connsiteX53" fmla="*/ 212258 w 838086"/>
                <a:gd name="connsiteY53" fmla="*/ 163640 h 230112"/>
                <a:gd name="connsiteX54" fmla="*/ 208581 w 838086"/>
                <a:gd name="connsiteY54" fmla="*/ 165203 h 230112"/>
                <a:gd name="connsiteX55" fmla="*/ 204561 w 838086"/>
                <a:gd name="connsiteY55" fmla="*/ 163640 h 230112"/>
                <a:gd name="connsiteX56" fmla="*/ 203022 w 838086"/>
                <a:gd name="connsiteY56" fmla="*/ 159559 h 230112"/>
                <a:gd name="connsiteX57" fmla="*/ 203022 w 838086"/>
                <a:gd name="connsiteY57" fmla="*/ 11766 h 230112"/>
                <a:gd name="connsiteX58" fmla="*/ 204561 w 838086"/>
                <a:gd name="connsiteY58" fmla="*/ 8032 h 230112"/>
                <a:gd name="connsiteX59" fmla="*/ 208581 w 838086"/>
                <a:gd name="connsiteY59" fmla="*/ 6469 h 230112"/>
                <a:gd name="connsiteX60" fmla="*/ 212258 w 838086"/>
                <a:gd name="connsiteY60" fmla="*/ 8032 h 230112"/>
                <a:gd name="connsiteX61" fmla="*/ 213798 w 838086"/>
                <a:gd name="connsiteY61" fmla="*/ 11766 h 230112"/>
                <a:gd name="connsiteX62" fmla="*/ 213798 w 838086"/>
                <a:gd name="connsiteY62" fmla="*/ 46457 h 230112"/>
                <a:gd name="connsiteX63" fmla="*/ 369784 w 838086"/>
                <a:gd name="connsiteY63" fmla="*/ 168633 h 230112"/>
                <a:gd name="connsiteX64" fmla="*/ 335619 w 838086"/>
                <a:gd name="connsiteY64" fmla="*/ 161426 h 230112"/>
                <a:gd name="connsiteX65" fmla="*/ 308510 w 838086"/>
                <a:gd name="connsiteY65" fmla="*/ 140803 h 230112"/>
                <a:gd name="connsiteX66" fmla="*/ 290038 w 838086"/>
                <a:gd name="connsiteY66" fmla="*/ 86097 h 230112"/>
                <a:gd name="connsiteX67" fmla="*/ 296794 w 838086"/>
                <a:gd name="connsiteY67" fmla="*/ 51710 h 230112"/>
                <a:gd name="connsiteX68" fmla="*/ 316335 w 838086"/>
                <a:gd name="connsiteY68" fmla="*/ 23098 h 230112"/>
                <a:gd name="connsiteX69" fmla="*/ 346352 w 838086"/>
                <a:gd name="connsiteY69" fmla="*/ 6078 h 230112"/>
                <a:gd name="connsiteX70" fmla="*/ 369741 w 838086"/>
                <a:gd name="connsiteY70" fmla="*/ 3256 h 230112"/>
                <a:gd name="connsiteX71" fmla="*/ 392832 w 838086"/>
                <a:gd name="connsiteY71" fmla="*/ 6078 h 230112"/>
                <a:gd name="connsiteX72" fmla="*/ 432213 w 838086"/>
                <a:gd name="connsiteY72" fmla="*/ 33562 h 230112"/>
                <a:gd name="connsiteX73" fmla="*/ 449445 w 838086"/>
                <a:gd name="connsiteY73" fmla="*/ 80105 h 230112"/>
                <a:gd name="connsiteX74" fmla="*/ 430973 w 838086"/>
                <a:gd name="connsiteY74" fmla="*/ 140716 h 230112"/>
                <a:gd name="connsiteX75" fmla="*/ 403906 w 838086"/>
                <a:gd name="connsiteY75" fmla="*/ 161339 h 230112"/>
                <a:gd name="connsiteX76" fmla="*/ 369741 w 838086"/>
                <a:gd name="connsiteY76" fmla="*/ 168546 h 230112"/>
                <a:gd name="connsiteX77" fmla="*/ 389496 w 838086"/>
                <a:gd name="connsiteY77" fmla="*/ 16759 h 230112"/>
                <a:gd name="connsiteX78" fmla="*/ 369485 w 838086"/>
                <a:gd name="connsiteY78" fmla="*/ 14241 h 230112"/>
                <a:gd name="connsiteX79" fmla="*/ 350115 w 838086"/>
                <a:gd name="connsiteY79" fmla="*/ 16759 h 230112"/>
                <a:gd name="connsiteX80" fmla="*/ 314411 w 838086"/>
                <a:gd name="connsiteY80" fmla="*/ 43027 h 230112"/>
                <a:gd name="connsiteX81" fmla="*/ 301155 w 838086"/>
                <a:gd name="connsiteY81" fmla="*/ 87399 h 230112"/>
                <a:gd name="connsiteX82" fmla="*/ 305175 w 838086"/>
                <a:gd name="connsiteY82" fmla="*/ 112234 h 230112"/>
                <a:gd name="connsiteX83" fmla="*/ 317190 w 838086"/>
                <a:gd name="connsiteY83" fmla="*/ 133943 h 230112"/>
                <a:gd name="connsiteX84" fmla="*/ 340579 w 838086"/>
                <a:gd name="connsiteY84" fmla="*/ 151744 h 230112"/>
                <a:gd name="connsiteX85" fmla="*/ 369827 w 838086"/>
                <a:gd name="connsiteY85" fmla="*/ 157996 h 230112"/>
                <a:gd name="connsiteX86" fmla="*/ 399545 w 838086"/>
                <a:gd name="connsiteY86" fmla="*/ 151744 h 230112"/>
                <a:gd name="connsiteX87" fmla="*/ 423105 w 838086"/>
                <a:gd name="connsiteY87" fmla="*/ 133943 h 230112"/>
                <a:gd name="connsiteX88" fmla="*/ 435121 w 838086"/>
                <a:gd name="connsiteY88" fmla="*/ 112364 h 230112"/>
                <a:gd name="connsiteX89" fmla="*/ 439140 w 838086"/>
                <a:gd name="connsiteY89" fmla="*/ 87660 h 230112"/>
                <a:gd name="connsiteX90" fmla="*/ 425756 w 838086"/>
                <a:gd name="connsiteY90" fmla="*/ 43113 h 230112"/>
                <a:gd name="connsiteX91" fmla="*/ 389582 w 838086"/>
                <a:gd name="connsiteY91" fmla="*/ 16716 h 230112"/>
                <a:gd name="connsiteX92" fmla="*/ 499987 w 838086"/>
                <a:gd name="connsiteY92" fmla="*/ 100207 h 230112"/>
                <a:gd name="connsiteX93" fmla="*/ 508154 w 838086"/>
                <a:gd name="connsiteY93" fmla="*/ 129731 h 230112"/>
                <a:gd name="connsiteX94" fmla="*/ 529705 w 838086"/>
                <a:gd name="connsiteY94" fmla="*/ 150528 h 230112"/>
                <a:gd name="connsiteX95" fmla="*/ 558482 w 838086"/>
                <a:gd name="connsiteY95" fmla="*/ 158039 h 230112"/>
                <a:gd name="connsiteX96" fmla="*/ 590466 w 838086"/>
                <a:gd name="connsiteY96" fmla="*/ 149139 h 230112"/>
                <a:gd name="connsiteX97" fmla="*/ 616934 w 838086"/>
                <a:gd name="connsiteY97" fmla="*/ 123696 h 230112"/>
                <a:gd name="connsiteX98" fmla="*/ 627410 w 838086"/>
                <a:gd name="connsiteY98" fmla="*/ 85272 h 230112"/>
                <a:gd name="connsiteX99" fmla="*/ 627410 w 838086"/>
                <a:gd name="connsiteY99" fmla="*/ 12157 h 230112"/>
                <a:gd name="connsiteX100" fmla="*/ 632627 w 838086"/>
                <a:gd name="connsiteY100" fmla="*/ 6556 h 230112"/>
                <a:gd name="connsiteX101" fmla="*/ 636646 w 838086"/>
                <a:gd name="connsiteY101" fmla="*/ 8119 h 230112"/>
                <a:gd name="connsiteX102" fmla="*/ 638186 w 838086"/>
                <a:gd name="connsiteY102" fmla="*/ 12157 h 230112"/>
                <a:gd name="connsiteX103" fmla="*/ 638186 w 838086"/>
                <a:gd name="connsiteY103" fmla="*/ 160297 h 230112"/>
                <a:gd name="connsiteX104" fmla="*/ 636646 w 838086"/>
                <a:gd name="connsiteY104" fmla="*/ 164031 h 230112"/>
                <a:gd name="connsiteX105" fmla="*/ 632627 w 838086"/>
                <a:gd name="connsiteY105" fmla="*/ 165594 h 230112"/>
                <a:gd name="connsiteX106" fmla="*/ 627410 w 838086"/>
                <a:gd name="connsiteY106" fmla="*/ 159950 h 230112"/>
                <a:gd name="connsiteX107" fmla="*/ 627410 w 838086"/>
                <a:gd name="connsiteY107" fmla="*/ 116185 h 230112"/>
                <a:gd name="connsiteX108" fmla="*/ 611717 w 838086"/>
                <a:gd name="connsiteY108" fmla="*/ 145231 h 230112"/>
                <a:gd name="connsiteX109" fmla="*/ 586789 w 838086"/>
                <a:gd name="connsiteY109" fmla="*/ 162902 h 230112"/>
                <a:gd name="connsiteX110" fmla="*/ 559722 w 838086"/>
                <a:gd name="connsiteY110" fmla="*/ 168677 h 230112"/>
                <a:gd name="connsiteX111" fmla="*/ 525429 w 838086"/>
                <a:gd name="connsiteY111" fmla="*/ 160688 h 230112"/>
                <a:gd name="connsiteX112" fmla="*/ 499260 w 838086"/>
                <a:gd name="connsiteY112" fmla="*/ 137112 h 230112"/>
                <a:gd name="connsiteX113" fmla="*/ 489254 w 838086"/>
                <a:gd name="connsiteY113" fmla="*/ 100251 h 230112"/>
                <a:gd name="connsiteX114" fmla="*/ 489254 w 838086"/>
                <a:gd name="connsiteY114" fmla="*/ 12113 h 230112"/>
                <a:gd name="connsiteX115" fmla="*/ 494514 w 838086"/>
                <a:gd name="connsiteY115" fmla="*/ 6513 h 230112"/>
                <a:gd name="connsiteX116" fmla="*/ 498490 w 838086"/>
                <a:gd name="connsiteY116" fmla="*/ 8076 h 230112"/>
                <a:gd name="connsiteX117" fmla="*/ 500030 w 838086"/>
                <a:gd name="connsiteY117" fmla="*/ 12113 h 230112"/>
                <a:gd name="connsiteX118" fmla="*/ 500030 w 838086"/>
                <a:gd name="connsiteY118" fmla="*/ 100251 h 230112"/>
                <a:gd name="connsiteX119" fmla="*/ 791436 w 838086"/>
                <a:gd name="connsiteY119" fmla="*/ 163032 h 230112"/>
                <a:gd name="connsiteX120" fmla="*/ 758810 w 838086"/>
                <a:gd name="connsiteY120" fmla="*/ 168677 h 230112"/>
                <a:gd name="connsiteX121" fmla="*/ 722935 w 838086"/>
                <a:gd name="connsiteY121" fmla="*/ 158994 h 230112"/>
                <a:gd name="connsiteX122" fmla="*/ 699374 w 838086"/>
                <a:gd name="connsiteY122" fmla="*/ 131511 h 230112"/>
                <a:gd name="connsiteX123" fmla="*/ 699374 w 838086"/>
                <a:gd name="connsiteY123" fmla="*/ 221819 h 230112"/>
                <a:gd name="connsiteX124" fmla="*/ 694158 w 838086"/>
                <a:gd name="connsiteY124" fmla="*/ 227420 h 230112"/>
                <a:gd name="connsiteX125" fmla="*/ 690138 w 838086"/>
                <a:gd name="connsiteY125" fmla="*/ 225857 h 230112"/>
                <a:gd name="connsiteX126" fmla="*/ 688599 w 838086"/>
                <a:gd name="connsiteY126" fmla="*/ 221776 h 230112"/>
                <a:gd name="connsiteX127" fmla="*/ 688599 w 838086"/>
                <a:gd name="connsiteY127" fmla="*/ 12070 h 230112"/>
                <a:gd name="connsiteX128" fmla="*/ 690138 w 838086"/>
                <a:gd name="connsiteY128" fmla="*/ 8032 h 230112"/>
                <a:gd name="connsiteX129" fmla="*/ 694158 w 838086"/>
                <a:gd name="connsiteY129" fmla="*/ 6469 h 230112"/>
                <a:gd name="connsiteX130" fmla="*/ 699374 w 838086"/>
                <a:gd name="connsiteY130" fmla="*/ 12070 h 230112"/>
                <a:gd name="connsiteX131" fmla="*/ 699374 w 838086"/>
                <a:gd name="connsiteY131" fmla="*/ 42071 h 230112"/>
                <a:gd name="connsiteX132" fmla="*/ 721823 w 838086"/>
                <a:gd name="connsiteY132" fmla="*/ 14284 h 230112"/>
                <a:gd name="connsiteX133" fmla="*/ 760007 w 838086"/>
                <a:gd name="connsiteY133" fmla="*/ 3343 h 230112"/>
                <a:gd name="connsiteX134" fmla="*/ 798619 w 838086"/>
                <a:gd name="connsiteY134" fmla="*/ 13807 h 230112"/>
                <a:gd name="connsiteX135" fmla="*/ 827396 w 838086"/>
                <a:gd name="connsiteY135" fmla="*/ 43634 h 230112"/>
                <a:gd name="connsiteX136" fmla="*/ 838172 w 838086"/>
                <a:gd name="connsiteY136" fmla="*/ 88311 h 230112"/>
                <a:gd name="connsiteX137" fmla="*/ 825857 w 838086"/>
                <a:gd name="connsiteY137" fmla="*/ 133769 h 230112"/>
                <a:gd name="connsiteX138" fmla="*/ 791393 w 838086"/>
                <a:gd name="connsiteY138" fmla="*/ 162989 h 230112"/>
                <a:gd name="connsiteX139" fmla="*/ 699417 w 838086"/>
                <a:gd name="connsiteY139" fmla="*/ 100207 h 230112"/>
                <a:gd name="connsiteX140" fmla="*/ 707114 w 838086"/>
                <a:gd name="connsiteY140" fmla="*/ 128950 h 230112"/>
                <a:gd name="connsiteX141" fmla="*/ 728365 w 838086"/>
                <a:gd name="connsiteY141" fmla="*/ 149399 h 230112"/>
                <a:gd name="connsiteX142" fmla="*/ 758853 w 838086"/>
                <a:gd name="connsiteY142" fmla="*/ 157692 h 230112"/>
                <a:gd name="connsiteX143" fmla="*/ 795925 w 838086"/>
                <a:gd name="connsiteY143" fmla="*/ 148618 h 230112"/>
                <a:gd name="connsiteX144" fmla="*/ 819486 w 838086"/>
                <a:gd name="connsiteY144" fmla="*/ 123305 h 230112"/>
                <a:gd name="connsiteX145" fmla="*/ 827482 w 838086"/>
                <a:gd name="connsiteY145" fmla="*/ 87660 h 230112"/>
                <a:gd name="connsiteX146" fmla="*/ 816706 w 838086"/>
                <a:gd name="connsiteY146" fmla="*/ 46717 h 230112"/>
                <a:gd name="connsiteX147" fmla="*/ 790409 w 838086"/>
                <a:gd name="connsiteY147" fmla="*/ 22186 h 230112"/>
                <a:gd name="connsiteX148" fmla="*/ 760691 w 838086"/>
                <a:gd name="connsiteY148" fmla="*/ 14197 h 230112"/>
                <a:gd name="connsiteX149" fmla="*/ 730674 w 838086"/>
                <a:gd name="connsiteY149" fmla="*/ 21057 h 230112"/>
                <a:gd name="connsiteX150" fmla="*/ 708055 w 838086"/>
                <a:gd name="connsiteY150" fmla="*/ 41203 h 230112"/>
                <a:gd name="connsiteX151" fmla="*/ 699460 w 838086"/>
                <a:gd name="connsiteY151" fmla="*/ 72941 h 230112"/>
                <a:gd name="connsiteX152" fmla="*/ 699460 w 838086"/>
                <a:gd name="connsiteY152" fmla="*/ 100120 h 23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838086" h="230112">
                  <a:moveTo>
                    <a:pt x="152780" y="160514"/>
                  </a:moveTo>
                  <a:cubicBezTo>
                    <a:pt x="152780" y="175102"/>
                    <a:pt x="149487" y="187563"/>
                    <a:pt x="142945" y="197853"/>
                  </a:cubicBezTo>
                  <a:cubicBezTo>
                    <a:pt x="136360" y="208186"/>
                    <a:pt x="127381" y="215915"/>
                    <a:pt x="116007" y="221125"/>
                  </a:cubicBezTo>
                  <a:cubicBezTo>
                    <a:pt x="104633" y="226335"/>
                    <a:pt x="91847" y="228940"/>
                    <a:pt x="77694" y="228940"/>
                  </a:cubicBezTo>
                  <a:cubicBezTo>
                    <a:pt x="65379" y="228940"/>
                    <a:pt x="54561" y="227377"/>
                    <a:pt x="45240" y="224251"/>
                  </a:cubicBezTo>
                  <a:cubicBezTo>
                    <a:pt x="35918" y="221125"/>
                    <a:pt x="27238" y="215828"/>
                    <a:pt x="19242" y="208317"/>
                  </a:cubicBezTo>
                  <a:cubicBezTo>
                    <a:pt x="17788" y="206840"/>
                    <a:pt x="17104" y="205408"/>
                    <a:pt x="17104" y="203931"/>
                  </a:cubicBezTo>
                  <a:cubicBezTo>
                    <a:pt x="17104" y="202455"/>
                    <a:pt x="17617" y="201326"/>
                    <a:pt x="18643" y="200502"/>
                  </a:cubicBezTo>
                  <a:cubicBezTo>
                    <a:pt x="19669" y="199677"/>
                    <a:pt x="20909" y="199242"/>
                    <a:pt x="22320" y="199242"/>
                  </a:cubicBezTo>
                  <a:cubicBezTo>
                    <a:pt x="23945" y="199242"/>
                    <a:pt x="25314" y="199677"/>
                    <a:pt x="26297" y="200502"/>
                  </a:cubicBezTo>
                  <a:cubicBezTo>
                    <a:pt x="35106" y="207361"/>
                    <a:pt x="43273" y="212051"/>
                    <a:pt x="50756" y="214569"/>
                  </a:cubicBezTo>
                  <a:cubicBezTo>
                    <a:pt x="58238" y="217087"/>
                    <a:pt x="67218" y="218346"/>
                    <a:pt x="77694" y="218346"/>
                  </a:cubicBezTo>
                  <a:cubicBezTo>
                    <a:pt x="89410" y="218346"/>
                    <a:pt x="100100" y="216219"/>
                    <a:pt x="109849" y="211920"/>
                  </a:cubicBezTo>
                  <a:cubicBezTo>
                    <a:pt x="119598" y="207665"/>
                    <a:pt x="127381" y="201153"/>
                    <a:pt x="133239" y="192382"/>
                  </a:cubicBezTo>
                  <a:cubicBezTo>
                    <a:pt x="139097" y="183612"/>
                    <a:pt x="142004" y="173018"/>
                    <a:pt x="142004" y="160514"/>
                  </a:cubicBezTo>
                  <a:lnTo>
                    <a:pt x="142004" y="131468"/>
                  </a:lnTo>
                  <a:cubicBezTo>
                    <a:pt x="137087" y="143364"/>
                    <a:pt x="129219" y="152525"/>
                    <a:pt x="118444" y="158951"/>
                  </a:cubicBezTo>
                  <a:cubicBezTo>
                    <a:pt x="107668" y="165420"/>
                    <a:pt x="95738" y="168633"/>
                    <a:pt x="82611" y="168633"/>
                  </a:cubicBezTo>
                  <a:cubicBezTo>
                    <a:pt x="68672" y="168633"/>
                    <a:pt x="55630" y="165507"/>
                    <a:pt x="43529" y="159255"/>
                  </a:cubicBezTo>
                  <a:cubicBezTo>
                    <a:pt x="31428" y="153003"/>
                    <a:pt x="21679" y="143798"/>
                    <a:pt x="14282" y="131598"/>
                  </a:cubicBezTo>
                  <a:cubicBezTo>
                    <a:pt x="6884" y="119398"/>
                    <a:pt x="3207" y="104896"/>
                    <a:pt x="3207" y="88007"/>
                  </a:cubicBezTo>
                  <a:cubicBezTo>
                    <a:pt x="3207" y="69902"/>
                    <a:pt x="7397" y="53881"/>
                    <a:pt x="15821" y="40031"/>
                  </a:cubicBezTo>
                  <a:cubicBezTo>
                    <a:pt x="24245" y="26181"/>
                    <a:pt x="36346" y="15934"/>
                    <a:pt x="52124" y="9248"/>
                  </a:cubicBezTo>
                  <a:cubicBezTo>
                    <a:pt x="61360" y="5297"/>
                    <a:pt x="71109" y="3300"/>
                    <a:pt x="81371" y="3300"/>
                  </a:cubicBezTo>
                  <a:cubicBezTo>
                    <a:pt x="94712" y="3300"/>
                    <a:pt x="107412" y="6947"/>
                    <a:pt x="119556" y="14241"/>
                  </a:cubicBezTo>
                  <a:cubicBezTo>
                    <a:pt x="130416" y="21535"/>
                    <a:pt x="137899" y="30783"/>
                    <a:pt x="142004" y="42028"/>
                  </a:cubicBezTo>
                  <a:lnTo>
                    <a:pt x="142004" y="11071"/>
                  </a:lnTo>
                  <a:cubicBezTo>
                    <a:pt x="142004" y="7338"/>
                    <a:pt x="143757" y="5471"/>
                    <a:pt x="147221" y="5471"/>
                  </a:cubicBezTo>
                  <a:cubicBezTo>
                    <a:pt x="148846" y="5471"/>
                    <a:pt x="150214" y="5992"/>
                    <a:pt x="151240" y="7034"/>
                  </a:cubicBezTo>
                  <a:cubicBezTo>
                    <a:pt x="152267" y="8076"/>
                    <a:pt x="152780" y="9422"/>
                    <a:pt x="152780" y="11071"/>
                  </a:cubicBezTo>
                  <a:lnTo>
                    <a:pt x="152780" y="160427"/>
                  </a:lnTo>
                  <a:close/>
                  <a:moveTo>
                    <a:pt x="110020" y="21448"/>
                  </a:moveTo>
                  <a:cubicBezTo>
                    <a:pt x="99758" y="16455"/>
                    <a:pt x="89410" y="14067"/>
                    <a:pt x="78934" y="14241"/>
                  </a:cubicBezTo>
                  <a:cubicBezTo>
                    <a:pt x="64353" y="15283"/>
                    <a:pt x="51739" y="19972"/>
                    <a:pt x="41092" y="28308"/>
                  </a:cubicBezTo>
                  <a:cubicBezTo>
                    <a:pt x="31856" y="35602"/>
                    <a:pt x="25057" y="44329"/>
                    <a:pt x="20610" y="54576"/>
                  </a:cubicBezTo>
                  <a:cubicBezTo>
                    <a:pt x="16206" y="64779"/>
                    <a:pt x="13982" y="75720"/>
                    <a:pt x="13982" y="87399"/>
                  </a:cubicBezTo>
                  <a:cubicBezTo>
                    <a:pt x="13982" y="100511"/>
                    <a:pt x="16633" y="112408"/>
                    <a:pt x="21978" y="123045"/>
                  </a:cubicBezTo>
                  <a:cubicBezTo>
                    <a:pt x="27323" y="133682"/>
                    <a:pt x="35148" y="142105"/>
                    <a:pt x="45539" y="148357"/>
                  </a:cubicBezTo>
                  <a:cubicBezTo>
                    <a:pt x="55887" y="154609"/>
                    <a:pt x="68244" y="157735"/>
                    <a:pt x="82611" y="157735"/>
                  </a:cubicBezTo>
                  <a:cubicBezTo>
                    <a:pt x="93900" y="157735"/>
                    <a:pt x="104034" y="155130"/>
                    <a:pt x="113099" y="149920"/>
                  </a:cubicBezTo>
                  <a:cubicBezTo>
                    <a:pt x="122121" y="144710"/>
                    <a:pt x="129219" y="137720"/>
                    <a:pt x="134350" y="128993"/>
                  </a:cubicBezTo>
                  <a:cubicBezTo>
                    <a:pt x="139481" y="120266"/>
                    <a:pt x="142047" y="110671"/>
                    <a:pt x="142047" y="100251"/>
                  </a:cubicBezTo>
                  <a:lnTo>
                    <a:pt x="142047" y="73071"/>
                  </a:lnTo>
                  <a:cubicBezTo>
                    <a:pt x="142047" y="61609"/>
                    <a:pt x="139268" y="51406"/>
                    <a:pt x="133752" y="42462"/>
                  </a:cubicBezTo>
                  <a:cubicBezTo>
                    <a:pt x="128193" y="33518"/>
                    <a:pt x="120325" y="26528"/>
                    <a:pt x="110063" y="21535"/>
                  </a:cubicBezTo>
                  <a:close/>
                  <a:moveTo>
                    <a:pt x="213755" y="46457"/>
                  </a:moveTo>
                  <a:cubicBezTo>
                    <a:pt x="217047" y="34560"/>
                    <a:pt x="223889" y="24965"/>
                    <a:pt x="234365" y="17541"/>
                  </a:cubicBezTo>
                  <a:cubicBezTo>
                    <a:pt x="244841" y="10160"/>
                    <a:pt x="256514" y="6469"/>
                    <a:pt x="269470" y="6469"/>
                  </a:cubicBezTo>
                  <a:cubicBezTo>
                    <a:pt x="273148" y="6469"/>
                    <a:pt x="275029" y="8249"/>
                    <a:pt x="275029" y="11766"/>
                  </a:cubicBezTo>
                  <a:cubicBezTo>
                    <a:pt x="275029" y="15326"/>
                    <a:pt x="273190" y="17063"/>
                    <a:pt x="269470" y="17063"/>
                  </a:cubicBezTo>
                  <a:cubicBezTo>
                    <a:pt x="250998" y="17063"/>
                    <a:pt x="237101" y="23880"/>
                    <a:pt x="227780" y="37513"/>
                  </a:cubicBezTo>
                  <a:cubicBezTo>
                    <a:pt x="218458" y="51146"/>
                    <a:pt x="213798" y="68296"/>
                    <a:pt x="213798" y="88919"/>
                  </a:cubicBezTo>
                  <a:lnTo>
                    <a:pt x="213798" y="159559"/>
                  </a:lnTo>
                  <a:cubicBezTo>
                    <a:pt x="213798" y="161209"/>
                    <a:pt x="213284" y="162598"/>
                    <a:pt x="212258" y="163640"/>
                  </a:cubicBezTo>
                  <a:cubicBezTo>
                    <a:pt x="211232" y="164682"/>
                    <a:pt x="209992" y="165203"/>
                    <a:pt x="208581" y="165203"/>
                  </a:cubicBezTo>
                  <a:cubicBezTo>
                    <a:pt x="206956" y="165203"/>
                    <a:pt x="205588" y="164682"/>
                    <a:pt x="204561" y="163640"/>
                  </a:cubicBezTo>
                  <a:cubicBezTo>
                    <a:pt x="203535" y="162598"/>
                    <a:pt x="203022" y="161252"/>
                    <a:pt x="203022" y="159559"/>
                  </a:cubicBezTo>
                  <a:lnTo>
                    <a:pt x="203022" y="11766"/>
                  </a:lnTo>
                  <a:cubicBezTo>
                    <a:pt x="203022" y="10333"/>
                    <a:pt x="203535" y="9074"/>
                    <a:pt x="204561" y="8032"/>
                  </a:cubicBezTo>
                  <a:cubicBezTo>
                    <a:pt x="205588" y="6990"/>
                    <a:pt x="206913" y="6469"/>
                    <a:pt x="208581" y="6469"/>
                  </a:cubicBezTo>
                  <a:cubicBezTo>
                    <a:pt x="209992" y="6469"/>
                    <a:pt x="211232" y="6990"/>
                    <a:pt x="212258" y="8032"/>
                  </a:cubicBezTo>
                  <a:cubicBezTo>
                    <a:pt x="213284" y="9074"/>
                    <a:pt x="213798" y="10333"/>
                    <a:pt x="213798" y="11766"/>
                  </a:cubicBezTo>
                  <a:lnTo>
                    <a:pt x="213798" y="46457"/>
                  </a:lnTo>
                  <a:close/>
                  <a:moveTo>
                    <a:pt x="369784" y="168633"/>
                  </a:moveTo>
                  <a:cubicBezTo>
                    <a:pt x="357469" y="168633"/>
                    <a:pt x="346095" y="166245"/>
                    <a:pt x="335619" y="161426"/>
                  </a:cubicBezTo>
                  <a:cubicBezTo>
                    <a:pt x="325143" y="156650"/>
                    <a:pt x="316121" y="149747"/>
                    <a:pt x="308510" y="140803"/>
                  </a:cubicBezTo>
                  <a:cubicBezTo>
                    <a:pt x="296195" y="125389"/>
                    <a:pt x="290038" y="107154"/>
                    <a:pt x="290038" y="86097"/>
                  </a:cubicBezTo>
                  <a:cubicBezTo>
                    <a:pt x="290038" y="74200"/>
                    <a:pt x="292304" y="62782"/>
                    <a:pt x="296794" y="51710"/>
                  </a:cubicBezTo>
                  <a:cubicBezTo>
                    <a:pt x="301326" y="40682"/>
                    <a:pt x="307826" y="31130"/>
                    <a:pt x="316335" y="23098"/>
                  </a:cubicBezTo>
                  <a:cubicBezTo>
                    <a:pt x="324844" y="15066"/>
                    <a:pt x="334850" y="9422"/>
                    <a:pt x="346352" y="6078"/>
                  </a:cubicBezTo>
                  <a:cubicBezTo>
                    <a:pt x="353322" y="4211"/>
                    <a:pt x="361104" y="3256"/>
                    <a:pt x="369741" y="3256"/>
                  </a:cubicBezTo>
                  <a:cubicBezTo>
                    <a:pt x="377353" y="3256"/>
                    <a:pt x="385049" y="4211"/>
                    <a:pt x="392832" y="6078"/>
                  </a:cubicBezTo>
                  <a:cubicBezTo>
                    <a:pt x="409037" y="10637"/>
                    <a:pt x="422164" y="19842"/>
                    <a:pt x="432213" y="33562"/>
                  </a:cubicBezTo>
                  <a:cubicBezTo>
                    <a:pt x="442261" y="47325"/>
                    <a:pt x="447991" y="62825"/>
                    <a:pt x="449445" y="80105"/>
                  </a:cubicBezTo>
                  <a:cubicBezTo>
                    <a:pt x="450685" y="103854"/>
                    <a:pt x="444528" y="124043"/>
                    <a:pt x="430973" y="140716"/>
                  </a:cubicBezTo>
                  <a:cubicBezTo>
                    <a:pt x="423362" y="149660"/>
                    <a:pt x="414340" y="156563"/>
                    <a:pt x="403906" y="161339"/>
                  </a:cubicBezTo>
                  <a:cubicBezTo>
                    <a:pt x="393430" y="166115"/>
                    <a:pt x="382056" y="168546"/>
                    <a:pt x="369741" y="168546"/>
                  </a:cubicBezTo>
                  <a:close/>
                  <a:moveTo>
                    <a:pt x="389496" y="16759"/>
                  </a:moveTo>
                  <a:cubicBezTo>
                    <a:pt x="382911" y="15109"/>
                    <a:pt x="376241" y="14241"/>
                    <a:pt x="369485" y="14241"/>
                  </a:cubicBezTo>
                  <a:cubicBezTo>
                    <a:pt x="363114" y="14241"/>
                    <a:pt x="356657" y="15066"/>
                    <a:pt x="350115" y="16759"/>
                  </a:cubicBezTo>
                  <a:cubicBezTo>
                    <a:pt x="335149" y="20927"/>
                    <a:pt x="323219" y="29697"/>
                    <a:pt x="314411" y="43027"/>
                  </a:cubicBezTo>
                  <a:cubicBezTo>
                    <a:pt x="305602" y="56356"/>
                    <a:pt x="301155" y="71161"/>
                    <a:pt x="301155" y="87399"/>
                  </a:cubicBezTo>
                  <a:cubicBezTo>
                    <a:pt x="301155" y="95952"/>
                    <a:pt x="302481" y="104245"/>
                    <a:pt x="305175" y="112234"/>
                  </a:cubicBezTo>
                  <a:cubicBezTo>
                    <a:pt x="307868" y="120266"/>
                    <a:pt x="311845" y="127473"/>
                    <a:pt x="317190" y="133943"/>
                  </a:cubicBezTo>
                  <a:cubicBezTo>
                    <a:pt x="323561" y="141671"/>
                    <a:pt x="331343" y="147576"/>
                    <a:pt x="340579" y="151744"/>
                  </a:cubicBezTo>
                  <a:cubicBezTo>
                    <a:pt x="349815" y="155912"/>
                    <a:pt x="359565" y="157996"/>
                    <a:pt x="369827" y="157996"/>
                  </a:cubicBezTo>
                  <a:cubicBezTo>
                    <a:pt x="380303" y="157996"/>
                    <a:pt x="390180" y="155912"/>
                    <a:pt x="399545" y="151744"/>
                  </a:cubicBezTo>
                  <a:cubicBezTo>
                    <a:pt x="408866" y="147576"/>
                    <a:pt x="416734" y="141628"/>
                    <a:pt x="423105" y="133943"/>
                  </a:cubicBezTo>
                  <a:cubicBezTo>
                    <a:pt x="428450" y="127473"/>
                    <a:pt x="432427" y="120310"/>
                    <a:pt x="435121" y="112364"/>
                  </a:cubicBezTo>
                  <a:cubicBezTo>
                    <a:pt x="437814" y="104462"/>
                    <a:pt x="439140" y="96213"/>
                    <a:pt x="439140" y="87660"/>
                  </a:cubicBezTo>
                  <a:cubicBezTo>
                    <a:pt x="439140" y="71422"/>
                    <a:pt x="434693" y="56573"/>
                    <a:pt x="425756" y="43113"/>
                  </a:cubicBezTo>
                  <a:cubicBezTo>
                    <a:pt x="416820" y="29697"/>
                    <a:pt x="404761" y="20884"/>
                    <a:pt x="389582" y="16716"/>
                  </a:cubicBezTo>
                  <a:close/>
                  <a:moveTo>
                    <a:pt x="499987" y="100207"/>
                  </a:moveTo>
                  <a:cubicBezTo>
                    <a:pt x="499987" y="111018"/>
                    <a:pt x="502723" y="120874"/>
                    <a:pt x="508154" y="129731"/>
                  </a:cubicBezTo>
                  <a:cubicBezTo>
                    <a:pt x="513584" y="138588"/>
                    <a:pt x="520768" y="145492"/>
                    <a:pt x="529705" y="150528"/>
                  </a:cubicBezTo>
                  <a:cubicBezTo>
                    <a:pt x="538641" y="155521"/>
                    <a:pt x="548220" y="158039"/>
                    <a:pt x="558482" y="158039"/>
                  </a:cubicBezTo>
                  <a:cubicBezTo>
                    <a:pt x="569129" y="158039"/>
                    <a:pt x="579819" y="155087"/>
                    <a:pt x="590466" y="149139"/>
                  </a:cubicBezTo>
                  <a:cubicBezTo>
                    <a:pt x="601113" y="143191"/>
                    <a:pt x="609964" y="134724"/>
                    <a:pt x="616934" y="123696"/>
                  </a:cubicBezTo>
                  <a:cubicBezTo>
                    <a:pt x="623904" y="112668"/>
                    <a:pt x="627410" y="99817"/>
                    <a:pt x="627410" y="85272"/>
                  </a:cubicBezTo>
                  <a:lnTo>
                    <a:pt x="627410" y="12157"/>
                  </a:lnTo>
                  <a:cubicBezTo>
                    <a:pt x="627410" y="8423"/>
                    <a:pt x="629163" y="6556"/>
                    <a:pt x="632627" y="6556"/>
                  </a:cubicBezTo>
                  <a:cubicBezTo>
                    <a:pt x="634252" y="6556"/>
                    <a:pt x="635620" y="7077"/>
                    <a:pt x="636646" y="8119"/>
                  </a:cubicBezTo>
                  <a:cubicBezTo>
                    <a:pt x="637672" y="9161"/>
                    <a:pt x="638186" y="10507"/>
                    <a:pt x="638186" y="12157"/>
                  </a:cubicBezTo>
                  <a:lnTo>
                    <a:pt x="638186" y="160297"/>
                  </a:lnTo>
                  <a:cubicBezTo>
                    <a:pt x="638186" y="161773"/>
                    <a:pt x="637672" y="163032"/>
                    <a:pt x="636646" y="164031"/>
                  </a:cubicBezTo>
                  <a:cubicBezTo>
                    <a:pt x="635620" y="165073"/>
                    <a:pt x="634294" y="165594"/>
                    <a:pt x="632627" y="165594"/>
                  </a:cubicBezTo>
                  <a:cubicBezTo>
                    <a:pt x="629121" y="165594"/>
                    <a:pt x="627410" y="163727"/>
                    <a:pt x="627410" y="159950"/>
                  </a:cubicBezTo>
                  <a:lnTo>
                    <a:pt x="627410" y="116185"/>
                  </a:lnTo>
                  <a:cubicBezTo>
                    <a:pt x="624332" y="127647"/>
                    <a:pt x="619115" y="137329"/>
                    <a:pt x="611717" y="145231"/>
                  </a:cubicBezTo>
                  <a:cubicBezTo>
                    <a:pt x="604320" y="153133"/>
                    <a:pt x="596025" y="159038"/>
                    <a:pt x="586789" y="162902"/>
                  </a:cubicBezTo>
                  <a:cubicBezTo>
                    <a:pt x="577553" y="166766"/>
                    <a:pt x="568530" y="168677"/>
                    <a:pt x="559722" y="168677"/>
                  </a:cubicBezTo>
                  <a:cubicBezTo>
                    <a:pt x="547621" y="168677"/>
                    <a:pt x="536161" y="166028"/>
                    <a:pt x="525429" y="160688"/>
                  </a:cubicBezTo>
                  <a:cubicBezTo>
                    <a:pt x="514653" y="155391"/>
                    <a:pt x="505930" y="147532"/>
                    <a:pt x="499260" y="137112"/>
                  </a:cubicBezTo>
                  <a:cubicBezTo>
                    <a:pt x="492589" y="126692"/>
                    <a:pt x="489254" y="114405"/>
                    <a:pt x="489254" y="100251"/>
                  </a:cubicBezTo>
                  <a:lnTo>
                    <a:pt x="489254" y="12113"/>
                  </a:lnTo>
                  <a:cubicBezTo>
                    <a:pt x="489254" y="8380"/>
                    <a:pt x="491007" y="6513"/>
                    <a:pt x="494514" y="6513"/>
                  </a:cubicBezTo>
                  <a:cubicBezTo>
                    <a:pt x="496138" y="6513"/>
                    <a:pt x="497507" y="7034"/>
                    <a:pt x="498490" y="8076"/>
                  </a:cubicBezTo>
                  <a:cubicBezTo>
                    <a:pt x="499517" y="9118"/>
                    <a:pt x="500030" y="10464"/>
                    <a:pt x="500030" y="12113"/>
                  </a:cubicBezTo>
                  <a:lnTo>
                    <a:pt x="500030" y="100251"/>
                  </a:lnTo>
                  <a:close/>
                  <a:moveTo>
                    <a:pt x="791436" y="163032"/>
                  </a:moveTo>
                  <a:cubicBezTo>
                    <a:pt x="782841" y="166766"/>
                    <a:pt x="771937" y="168677"/>
                    <a:pt x="758810" y="168677"/>
                  </a:cubicBezTo>
                  <a:cubicBezTo>
                    <a:pt x="745683" y="168677"/>
                    <a:pt x="733710" y="165464"/>
                    <a:pt x="722935" y="158994"/>
                  </a:cubicBezTo>
                  <a:cubicBezTo>
                    <a:pt x="712159" y="152525"/>
                    <a:pt x="704335" y="143364"/>
                    <a:pt x="699374" y="131511"/>
                  </a:cubicBezTo>
                  <a:lnTo>
                    <a:pt x="699374" y="221819"/>
                  </a:lnTo>
                  <a:cubicBezTo>
                    <a:pt x="699374" y="225553"/>
                    <a:pt x="697621" y="227420"/>
                    <a:pt x="694158" y="227420"/>
                  </a:cubicBezTo>
                  <a:cubicBezTo>
                    <a:pt x="692533" y="227420"/>
                    <a:pt x="691165" y="226899"/>
                    <a:pt x="690138" y="225857"/>
                  </a:cubicBezTo>
                  <a:cubicBezTo>
                    <a:pt x="689112" y="224815"/>
                    <a:pt x="688599" y="223469"/>
                    <a:pt x="688599" y="221776"/>
                  </a:cubicBezTo>
                  <a:lnTo>
                    <a:pt x="688599" y="12070"/>
                  </a:lnTo>
                  <a:cubicBezTo>
                    <a:pt x="688599" y="10420"/>
                    <a:pt x="689112" y="9074"/>
                    <a:pt x="690138" y="8032"/>
                  </a:cubicBezTo>
                  <a:cubicBezTo>
                    <a:pt x="691165" y="6990"/>
                    <a:pt x="692490" y="6469"/>
                    <a:pt x="694158" y="6469"/>
                  </a:cubicBezTo>
                  <a:cubicBezTo>
                    <a:pt x="697664" y="6469"/>
                    <a:pt x="699374" y="8336"/>
                    <a:pt x="699374" y="12070"/>
                  </a:cubicBezTo>
                  <a:lnTo>
                    <a:pt x="699374" y="42071"/>
                  </a:lnTo>
                  <a:cubicBezTo>
                    <a:pt x="703479" y="30826"/>
                    <a:pt x="710962" y="21535"/>
                    <a:pt x="721823" y="14284"/>
                  </a:cubicBezTo>
                  <a:cubicBezTo>
                    <a:pt x="733924" y="6990"/>
                    <a:pt x="746666" y="3343"/>
                    <a:pt x="760007" y="3343"/>
                  </a:cubicBezTo>
                  <a:cubicBezTo>
                    <a:pt x="773733" y="3343"/>
                    <a:pt x="786647" y="6817"/>
                    <a:pt x="798619" y="13807"/>
                  </a:cubicBezTo>
                  <a:cubicBezTo>
                    <a:pt x="810635" y="20797"/>
                    <a:pt x="820213" y="30740"/>
                    <a:pt x="827396" y="43634"/>
                  </a:cubicBezTo>
                  <a:cubicBezTo>
                    <a:pt x="834580" y="56573"/>
                    <a:pt x="838172" y="71465"/>
                    <a:pt x="838172" y="88311"/>
                  </a:cubicBezTo>
                  <a:cubicBezTo>
                    <a:pt x="838172" y="104983"/>
                    <a:pt x="834067" y="120136"/>
                    <a:pt x="825857" y="133769"/>
                  </a:cubicBezTo>
                  <a:cubicBezTo>
                    <a:pt x="817647" y="147402"/>
                    <a:pt x="806145" y="157171"/>
                    <a:pt x="791393" y="162989"/>
                  </a:cubicBezTo>
                  <a:close/>
                  <a:moveTo>
                    <a:pt x="699417" y="100207"/>
                  </a:moveTo>
                  <a:cubicBezTo>
                    <a:pt x="699417" y="110845"/>
                    <a:pt x="701983" y="120396"/>
                    <a:pt x="707114" y="128950"/>
                  </a:cubicBezTo>
                  <a:cubicBezTo>
                    <a:pt x="712245" y="137503"/>
                    <a:pt x="719343" y="144319"/>
                    <a:pt x="728365" y="149399"/>
                  </a:cubicBezTo>
                  <a:cubicBezTo>
                    <a:pt x="737388" y="154522"/>
                    <a:pt x="747564" y="157258"/>
                    <a:pt x="758853" y="157692"/>
                  </a:cubicBezTo>
                  <a:cubicBezTo>
                    <a:pt x="773220" y="157909"/>
                    <a:pt x="785578" y="154870"/>
                    <a:pt x="795925" y="148618"/>
                  </a:cubicBezTo>
                  <a:cubicBezTo>
                    <a:pt x="806273" y="142366"/>
                    <a:pt x="814141" y="133943"/>
                    <a:pt x="819486" y="123305"/>
                  </a:cubicBezTo>
                  <a:cubicBezTo>
                    <a:pt x="824831" y="112668"/>
                    <a:pt x="827482" y="100815"/>
                    <a:pt x="827482" y="87660"/>
                  </a:cubicBezTo>
                  <a:cubicBezTo>
                    <a:pt x="827482" y="71422"/>
                    <a:pt x="823890" y="57789"/>
                    <a:pt x="816706" y="46717"/>
                  </a:cubicBezTo>
                  <a:cubicBezTo>
                    <a:pt x="809523" y="35689"/>
                    <a:pt x="800757" y="27483"/>
                    <a:pt x="790409" y="22186"/>
                  </a:cubicBezTo>
                  <a:cubicBezTo>
                    <a:pt x="780062" y="16889"/>
                    <a:pt x="770141" y="14197"/>
                    <a:pt x="760691" y="14197"/>
                  </a:cubicBezTo>
                  <a:cubicBezTo>
                    <a:pt x="750002" y="14197"/>
                    <a:pt x="740039" y="16499"/>
                    <a:pt x="730674" y="21057"/>
                  </a:cubicBezTo>
                  <a:cubicBezTo>
                    <a:pt x="721353" y="25616"/>
                    <a:pt x="713784" y="32346"/>
                    <a:pt x="708055" y="41203"/>
                  </a:cubicBezTo>
                  <a:cubicBezTo>
                    <a:pt x="702325" y="50060"/>
                    <a:pt x="699460" y="60611"/>
                    <a:pt x="699460" y="72941"/>
                  </a:cubicBezTo>
                  <a:lnTo>
                    <a:pt x="699460" y="100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9F89E9D-9EB4-499A-BD5A-FE0C12B24DDA}"/>
                </a:ext>
              </a:extLst>
            </p:cNvPr>
            <p:cNvSpPr/>
            <p:nvPr/>
          </p:nvSpPr>
          <p:spPr>
            <a:xfrm>
              <a:off x="2067245" y="372290"/>
              <a:ext cx="17104" cy="277871"/>
            </a:xfrm>
            <a:custGeom>
              <a:avLst/>
              <a:gdLst>
                <a:gd name="connsiteX0" fmla="*/ 5430 w 17103"/>
                <a:gd name="connsiteY0" fmla="*/ 8293 h 277871"/>
                <a:gd name="connsiteX1" fmla="*/ 10391 w 17103"/>
                <a:gd name="connsiteY1" fmla="*/ 3256 h 277871"/>
                <a:gd name="connsiteX2" fmla="*/ 15308 w 17103"/>
                <a:gd name="connsiteY2" fmla="*/ 8380 h 277871"/>
                <a:gd name="connsiteX3" fmla="*/ 13084 w 17103"/>
                <a:gd name="connsiteY3" fmla="*/ 272791 h 277871"/>
                <a:gd name="connsiteX4" fmla="*/ 8124 w 17103"/>
                <a:gd name="connsiteY4" fmla="*/ 277828 h 277871"/>
                <a:gd name="connsiteX5" fmla="*/ 3207 w 17103"/>
                <a:gd name="connsiteY5" fmla="*/ 272705 h 277871"/>
                <a:gd name="connsiteX6" fmla="*/ 5430 w 17103"/>
                <a:gd name="connsiteY6" fmla="*/ 8293 h 27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03" h="277871">
                  <a:moveTo>
                    <a:pt x="5430" y="8293"/>
                  </a:moveTo>
                  <a:cubicBezTo>
                    <a:pt x="5473" y="5514"/>
                    <a:pt x="7697" y="3256"/>
                    <a:pt x="10391" y="3256"/>
                  </a:cubicBezTo>
                  <a:cubicBezTo>
                    <a:pt x="13127" y="3256"/>
                    <a:pt x="15308" y="5557"/>
                    <a:pt x="15308" y="8380"/>
                  </a:cubicBezTo>
                  <a:lnTo>
                    <a:pt x="13084" y="272791"/>
                  </a:lnTo>
                  <a:cubicBezTo>
                    <a:pt x="13084" y="275570"/>
                    <a:pt x="10818" y="277828"/>
                    <a:pt x="8124" y="277828"/>
                  </a:cubicBezTo>
                  <a:cubicBezTo>
                    <a:pt x="5388" y="277828"/>
                    <a:pt x="3207" y="275527"/>
                    <a:pt x="3207" y="272705"/>
                  </a:cubicBezTo>
                  <a:lnTo>
                    <a:pt x="5430" y="829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26394A8-D2B7-4BC8-A1CB-5F713AD8BCC9}"/>
              </a:ext>
            </a:extLst>
          </p:cNvPr>
          <p:cNvGrpSpPr/>
          <p:nvPr userDrawn="1"/>
        </p:nvGrpSpPr>
        <p:grpSpPr>
          <a:xfrm>
            <a:off x="685463" y="530432"/>
            <a:ext cx="376284" cy="386415"/>
            <a:chOff x="685463" y="530432"/>
            <a:chExt cx="376284" cy="386415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0DD6AAF-E738-4F82-A111-319CE2BF323E}"/>
                </a:ext>
              </a:extLst>
            </p:cNvPr>
            <p:cNvSpPr/>
            <p:nvPr/>
          </p:nvSpPr>
          <p:spPr>
            <a:xfrm>
              <a:off x="685463" y="530432"/>
              <a:ext cx="376284" cy="386415"/>
            </a:xfrm>
            <a:custGeom>
              <a:avLst/>
              <a:gdLst>
                <a:gd name="connsiteX0" fmla="*/ 14688 w 376283"/>
                <a:gd name="connsiteY0" fmla="*/ 164834 h 386414"/>
                <a:gd name="connsiteX1" fmla="*/ 160498 w 376283"/>
                <a:gd name="connsiteY1" fmla="*/ 15044 h 386414"/>
                <a:gd name="connsiteX2" fmla="*/ 216213 w 376283"/>
                <a:gd name="connsiteY2" fmla="*/ 15044 h 386414"/>
                <a:gd name="connsiteX3" fmla="*/ 362023 w 376283"/>
                <a:gd name="connsiteY3" fmla="*/ 164834 h 386414"/>
                <a:gd name="connsiteX4" fmla="*/ 362023 w 376283"/>
                <a:gd name="connsiteY4" fmla="*/ 222058 h 386414"/>
                <a:gd name="connsiteX5" fmla="*/ 216213 w 376283"/>
                <a:gd name="connsiteY5" fmla="*/ 371848 h 386414"/>
                <a:gd name="connsiteX6" fmla="*/ 160498 w 376283"/>
                <a:gd name="connsiteY6" fmla="*/ 371848 h 386414"/>
                <a:gd name="connsiteX7" fmla="*/ 14688 w 376283"/>
                <a:gd name="connsiteY7" fmla="*/ 222058 h 386414"/>
                <a:gd name="connsiteX8" fmla="*/ 14688 w 376283"/>
                <a:gd name="connsiteY8" fmla="*/ 164834 h 386414"/>
                <a:gd name="connsiteX9" fmla="*/ 14688 w 376283"/>
                <a:gd name="connsiteY9" fmla="*/ 164834 h 386414"/>
                <a:gd name="connsiteX10" fmla="*/ 29226 w 376283"/>
                <a:gd name="connsiteY10" fmla="*/ 179596 h 386414"/>
                <a:gd name="connsiteX11" fmla="*/ 174865 w 376283"/>
                <a:gd name="connsiteY11" fmla="*/ 29936 h 386414"/>
                <a:gd name="connsiteX12" fmla="*/ 201803 w 376283"/>
                <a:gd name="connsiteY12" fmla="*/ 29936 h 386414"/>
                <a:gd name="connsiteX13" fmla="*/ 347442 w 376283"/>
                <a:gd name="connsiteY13" fmla="*/ 179596 h 386414"/>
                <a:gd name="connsiteX14" fmla="*/ 347442 w 376283"/>
                <a:gd name="connsiteY14" fmla="*/ 207296 h 386414"/>
                <a:gd name="connsiteX15" fmla="*/ 201803 w 376283"/>
                <a:gd name="connsiteY15" fmla="*/ 356956 h 386414"/>
                <a:gd name="connsiteX16" fmla="*/ 174865 w 376283"/>
                <a:gd name="connsiteY16" fmla="*/ 356956 h 386414"/>
                <a:gd name="connsiteX17" fmla="*/ 29226 w 376283"/>
                <a:gd name="connsiteY17" fmla="*/ 207296 h 386414"/>
                <a:gd name="connsiteX18" fmla="*/ 29226 w 376283"/>
                <a:gd name="connsiteY18" fmla="*/ 179596 h 386414"/>
                <a:gd name="connsiteX19" fmla="*/ 29226 w 376283"/>
                <a:gd name="connsiteY19" fmla="*/ 179596 h 38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6283" h="386414">
                  <a:moveTo>
                    <a:pt x="14688" y="164834"/>
                  </a:moveTo>
                  <a:lnTo>
                    <a:pt x="160498" y="15044"/>
                  </a:lnTo>
                  <a:cubicBezTo>
                    <a:pt x="175806" y="-673"/>
                    <a:pt x="200906" y="-673"/>
                    <a:pt x="216213" y="15044"/>
                  </a:cubicBezTo>
                  <a:lnTo>
                    <a:pt x="362023" y="164834"/>
                  </a:lnTo>
                  <a:cubicBezTo>
                    <a:pt x="377331" y="180551"/>
                    <a:pt x="377331" y="206341"/>
                    <a:pt x="362023" y="222058"/>
                  </a:cubicBezTo>
                  <a:lnTo>
                    <a:pt x="216213" y="371848"/>
                  </a:lnTo>
                  <a:cubicBezTo>
                    <a:pt x="200906" y="387609"/>
                    <a:pt x="175806" y="387609"/>
                    <a:pt x="160498" y="371848"/>
                  </a:cubicBezTo>
                  <a:lnTo>
                    <a:pt x="14688" y="222058"/>
                  </a:lnTo>
                  <a:cubicBezTo>
                    <a:pt x="-620" y="206341"/>
                    <a:pt x="-620" y="180551"/>
                    <a:pt x="14688" y="164834"/>
                  </a:cubicBezTo>
                  <a:lnTo>
                    <a:pt x="14688" y="164834"/>
                  </a:lnTo>
                  <a:close/>
                  <a:moveTo>
                    <a:pt x="29226" y="179596"/>
                  </a:moveTo>
                  <a:lnTo>
                    <a:pt x="174865" y="29936"/>
                  </a:lnTo>
                  <a:cubicBezTo>
                    <a:pt x="182262" y="22338"/>
                    <a:pt x="194406" y="22338"/>
                    <a:pt x="201803" y="29936"/>
                  </a:cubicBezTo>
                  <a:lnTo>
                    <a:pt x="347442" y="179596"/>
                  </a:lnTo>
                  <a:cubicBezTo>
                    <a:pt x="354840" y="187194"/>
                    <a:pt x="354840" y="199655"/>
                    <a:pt x="347442" y="207296"/>
                  </a:cubicBezTo>
                  <a:lnTo>
                    <a:pt x="201803" y="356956"/>
                  </a:lnTo>
                  <a:cubicBezTo>
                    <a:pt x="194406" y="364554"/>
                    <a:pt x="182262" y="364554"/>
                    <a:pt x="174865" y="356956"/>
                  </a:cubicBezTo>
                  <a:lnTo>
                    <a:pt x="29226" y="207296"/>
                  </a:lnTo>
                  <a:cubicBezTo>
                    <a:pt x="21829" y="199698"/>
                    <a:pt x="21829" y="187237"/>
                    <a:pt x="29226" y="179596"/>
                  </a:cubicBezTo>
                  <a:lnTo>
                    <a:pt x="29226" y="179596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01C2709A-2125-402E-97DA-217243BC184B}"/>
                </a:ext>
              </a:extLst>
            </p:cNvPr>
            <p:cNvSpPr/>
            <p:nvPr/>
          </p:nvSpPr>
          <p:spPr>
            <a:xfrm>
              <a:off x="792854" y="637782"/>
              <a:ext cx="85519" cy="143277"/>
            </a:xfrm>
            <a:custGeom>
              <a:avLst/>
              <a:gdLst>
                <a:gd name="connsiteX0" fmla="*/ 80003 w 85518"/>
                <a:gd name="connsiteY0" fmla="*/ 121525 h 143277"/>
                <a:gd name="connsiteX1" fmla="*/ 83851 w 85518"/>
                <a:gd name="connsiteY1" fmla="*/ 129818 h 143277"/>
                <a:gd name="connsiteX2" fmla="*/ 80302 w 85518"/>
                <a:gd name="connsiteY2" fmla="*/ 137937 h 143277"/>
                <a:gd name="connsiteX3" fmla="*/ 72221 w 85518"/>
                <a:gd name="connsiteY3" fmla="*/ 141410 h 143277"/>
                <a:gd name="connsiteX4" fmla="*/ 63840 w 85518"/>
                <a:gd name="connsiteY4" fmla="*/ 137763 h 143277"/>
                <a:gd name="connsiteX5" fmla="*/ 8381 w 85518"/>
                <a:gd name="connsiteY5" fmla="*/ 82450 h 143277"/>
                <a:gd name="connsiteX6" fmla="*/ 3207 w 85518"/>
                <a:gd name="connsiteY6" fmla="*/ 73158 h 143277"/>
                <a:gd name="connsiteX7" fmla="*/ 8680 w 85518"/>
                <a:gd name="connsiteY7" fmla="*/ 62564 h 143277"/>
                <a:gd name="connsiteX8" fmla="*/ 64439 w 85518"/>
                <a:gd name="connsiteY8" fmla="*/ 7555 h 143277"/>
                <a:gd name="connsiteX9" fmla="*/ 73461 w 85518"/>
                <a:gd name="connsiteY9" fmla="*/ 3256 h 143277"/>
                <a:gd name="connsiteX10" fmla="*/ 80858 w 85518"/>
                <a:gd name="connsiteY10" fmla="*/ 6382 h 143277"/>
                <a:gd name="connsiteX11" fmla="*/ 84065 w 85518"/>
                <a:gd name="connsiteY11" fmla="*/ 13850 h 143277"/>
                <a:gd name="connsiteX12" fmla="*/ 80174 w 85518"/>
                <a:gd name="connsiteY12" fmla="*/ 22447 h 143277"/>
                <a:gd name="connsiteX13" fmla="*/ 28264 w 85518"/>
                <a:gd name="connsiteY13" fmla="*/ 72811 h 143277"/>
                <a:gd name="connsiteX14" fmla="*/ 79832 w 85518"/>
                <a:gd name="connsiteY14" fmla="*/ 121482 h 143277"/>
                <a:gd name="connsiteX15" fmla="*/ 79832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80003" y="121525"/>
                  </a:moveTo>
                  <a:cubicBezTo>
                    <a:pt x="82569" y="124174"/>
                    <a:pt x="83851" y="126952"/>
                    <a:pt x="83851" y="129818"/>
                  </a:cubicBezTo>
                  <a:cubicBezTo>
                    <a:pt x="83851" y="132901"/>
                    <a:pt x="82654" y="135593"/>
                    <a:pt x="80302" y="137937"/>
                  </a:cubicBezTo>
                  <a:cubicBezTo>
                    <a:pt x="77951" y="140238"/>
                    <a:pt x="75257" y="141410"/>
                    <a:pt x="72221" y="141410"/>
                  </a:cubicBezTo>
                  <a:cubicBezTo>
                    <a:pt x="69441" y="141410"/>
                    <a:pt x="66619" y="140195"/>
                    <a:pt x="63840" y="137763"/>
                  </a:cubicBezTo>
                  <a:lnTo>
                    <a:pt x="8381" y="82450"/>
                  </a:lnTo>
                  <a:cubicBezTo>
                    <a:pt x="4960" y="79584"/>
                    <a:pt x="3207" y="76501"/>
                    <a:pt x="3207" y="73158"/>
                  </a:cubicBezTo>
                  <a:cubicBezTo>
                    <a:pt x="3207" y="69381"/>
                    <a:pt x="5046" y="65864"/>
                    <a:pt x="8680" y="62564"/>
                  </a:cubicBezTo>
                  <a:lnTo>
                    <a:pt x="64439" y="7555"/>
                  </a:lnTo>
                  <a:cubicBezTo>
                    <a:pt x="67004" y="4689"/>
                    <a:pt x="70040" y="3256"/>
                    <a:pt x="73461" y="3256"/>
                  </a:cubicBezTo>
                  <a:cubicBezTo>
                    <a:pt x="76240" y="3256"/>
                    <a:pt x="78720" y="4298"/>
                    <a:pt x="80858" y="6382"/>
                  </a:cubicBezTo>
                  <a:cubicBezTo>
                    <a:pt x="82996" y="8510"/>
                    <a:pt x="84065" y="10985"/>
                    <a:pt x="84065" y="13850"/>
                  </a:cubicBezTo>
                  <a:cubicBezTo>
                    <a:pt x="84065" y="16499"/>
                    <a:pt x="82782" y="19364"/>
                    <a:pt x="80174" y="22447"/>
                  </a:cubicBezTo>
                  <a:lnTo>
                    <a:pt x="28264" y="72811"/>
                  </a:lnTo>
                  <a:lnTo>
                    <a:pt x="79832" y="121482"/>
                  </a:lnTo>
                  <a:lnTo>
                    <a:pt x="79832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36CD5CB-B52E-45B4-A502-5EF1EE030498}"/>
                </a:ext>
              </a:extLst>
            </p:cNvPr>
            <p:cNvSpPr/>
            <p:nvPr/>
          </p:nvSpPr>
          <p:spPr>
            <a:xfrm>
              <a:off x="867469" y="665309"/>
              <a:ext cx="85519" cy="143277"/>
            </a:xfrm>
            <a:custGeom>
              <a:avLst/>
              <a:gdLst>
                <a:gd name="connsiteX0" fmla="*/ 7312 w 85518"/>
                <a:gd name="connsiteY0" fmla="*/ 121525 h 143277"/>
                <a:gd name="connsiteX1" fmla="*/ 3464 w 85518"/>
                <a:gd name="connsiteY1" fmla="*/ 129775 h 143277"/>
                <a:gd name="connsiteX2" fmla="*/ 7013 w 85518"/>
                <a:gd name="connsiteY2" fmla="*/ 137894 h 143277"/>
                <a:gd name="connsiteX3" fmla="*/ 15051 w 85518"/>
                <a:gd name="connsiteY3" fmla="*/ 141367 h 143277"/>
                <a:gd name="connsiteX4" fmla="*/ 23432 w 85518"/>
                <a:gd name="connsiteY4" fmla="*/ 137720 h 143277"/>
                <a:gd name="connsiteX5" fmla="*/ 78891 w 85518"/>
                <a:gd name="connsiteY5" fmla="*/ 82406 h 143277"/>
                <a:gd name="connsiteX6" fmla="*/ 84065 w 85518"/>
                <a:gd name="connsiteY6" fmla="*/ 73158 h 143277"/>
                <a:gd name="connsiteX7" fmla="*/ 78592 w 85518"/>
                <a:gd name="connsiteY7" fmla="*/ 62564 h 143277"/>
                <a:gd name="connsiteX8" fmla="*/ 22834 w 85518"/>
                <a:gd name="connsiteY8" fmla="*/ 7555 h 143277"/>
                <a:gd name="connsiteX9" fmla="*/ 13811 w 85518"/>
                <a:gd name="connsiteY9" fmla="*/ 3256 h 143277"/>
                <a:gd name="connsiteX10" fmla="*/ 6414 w 85518"/>
                <a:gd name="connsiteY10" fmla="*/ 6382 h 143277"/>
                <a:gd name="connsiteX11" fmla="*/ 3207 w 85518"/>
                <a:gd name="connsiteY11" fmla="*/ 13850 h 143277"/>
                <a:gd name="connsiteX12" fmla="*/ 7055 w 85518"/>
                <a:gd name="connsiteY12" fmla="*/ 22447 h 143277"/>
                <a:gd name="connsiteX13" fmla="*/ 58965 w 85518"/>
                <a:gd name="connsiteY13" fmla="*/ 72811 h 143277"/>
                <a:gd name="connsiteX14" fmla="*/ 7355 w 85518"/>
                <a:gd name="connsiteY14" fmla="*/ 121482 h 143277"/>
                <a:gd name="connsiteX15" fmla="*/ 7355 w 85518"/>
                <a:gd name="connsiteY15" fmla="*/ 121482 h 14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18" h="143277">
                  <a:moveTo>
                    <a:pt x="7312" y="121525"/>
                  </a:moveTo>
                  <a:cubicBezTo>
                    <a:pt x="4746" y="124174"/>
                    <a:pt x="3464" y="126909"/>
                    <a:pt x="3464" y="129775"/>
                  </a:cubicBezTo>
                  <a:cubicBezTo>
                    <a:pt x="3464" y="132857"/>
                    <a:pt x="4618" y="135593"/>
                    <a:pt x="7013" y="137894"/>
                  </a:cubicBezTo>
                  <a:cubicBezTo>
                    <a:pt x="9364" y="140195"/>
                    <a:pt x="12058" y="141367"/>
                    <a:pt x="15051" y="141367"/>
                  </a:cubicBezTo>
                  <a:cubicBezTo>
                    <a:pt x="17831" y="141367"/>
                    <a:pt x="20653" y="140151"/>
                    <a:pt x="23432" y="137720"/>
                  </a:cubicBezTo>
                  <a:lnTo>
                    <a:pt x="78891" y="82406"/>
                  </a:lnTo>
                  <a:cubicBezTo>
                    <a:pt x="82312" y="79541"/>
                    <a:pt x="84065" y="76458"/>
                    <a:pt x="84065" y="73158"/>
                  </a:cubicBezTo>
                  <a:cubicBezTo>
                    <a:pt x="84065" y="69424"/>
                    <a:pt x="82227" y="65864"/>
                    <a:pt x="78592" y="62564"/>
                  </a:cubicBezTo>
                  <a:lnTo>
                    <a:pt x="22834" y="7555"/>
                  </a:lnTo>
                  <a:cubicBezTo>
                    <a:pt x="20268" y="4689"/>
                    <a:pt x="17232" y="3256"/>
                    <a:pt x="13811" y="3256"/>
                  </a:cubicBezTo>
                  <a:cubicBezTo>
                    <a:pt x="11032" y="3256"/>
                    <a:pt x="8552" y="4298"/>
                    <a:pt x="6414" y="6382"/>
                  </a:cubicBezTo>
                  <a:cubicBezTo>
                    <a:pt x="4276" y="8466"/>
                    <a:pt x="3207" y="10941"/>
                    <a:pt x="3207" y="13850"/>
                  </a:cubicBezTo>
                  <a:cubicBezTo>
                    <a:pt x="3207" y="16499"/>
                    <a:pt x="4490" y="19364"/>
                    <a:pt x="7055" y="22447"/>
                  </a:cubicBezTo>
                  <a:lnTo>
                    <a:pt x="58965" y="72811"/>
                  </a:lnTo>
                  <a:lnTo>
                    <a:pt x="7355" y="121482"/>
                  </a:lnTo>
                  <a:lnTo>
                    <a:pt x="7355" y="121482"/>
                  </a:lnTo>
                  <a:close/>
                </a:path>
              </a:pathLst>
            </a:custGeom>
            <a:solidFill>
              <a:srgbClr val="00D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latin typeface="Golos Text" panose="020B0503020202020204" pitchFamily="34" charset="0"/>
                <a:ea typeface="Golos Text" panose="020B0503020202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569E08-3424-45A9-AF45-E79BD6901486}"/>
              </a:ext>
            </a:extLst>
          </p:cNvPr>
          <p:cNvSpPr txBox="1"/>
          <p:nvPr userDrawn="1"/>
        </p:nvSpPr>
        <p:spPr>
          <a:xfrm>
            <a:off x="99619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A6F16-8160-4FB5-B6E8-307078152E92}"/>
              </a:ext>
            </a:extLst>
          </p:cNvPr>
          <p:cNvSpPr txBox="1"/>
          <p:nvPr userDrawn="1"/>
        </p:nvSpPr>
        <p:spPr>
          <a:xfrm>
            <a:off x="792854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CA0700DA-D4CB-4B1E-B405-55B0282FE26D}"/>
              </a:ext>
            </a:extLst>
          </p:cNvPr>
          <p:cNvSpPr/>
          <p:nvPr userDrawn="1"/>
        </p:nvSpPr>
        <p:spPr>
          <a:xfrm>
            <a:off x="685463" y="129216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217DBEA-6341-4BD9-BB2A-A033A836BBB5}"/>
              </a:ext>
            </a:extLst>
          </p:cNvPr>
          <p:cNvSpPr/>
          <p:nvPr userDrawn="1"/>
        </p:nvSpPr>
        <p:spPr>
          <a:xfrm>
            <a:off x="6475269" y="1292162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4F279E04-E6F5-4C29-8680-09522DC337A1}"/>
              </a:ext>
            </a:extLst>
          </p:cNvPr>
          <p:cNvSpPr/>
          <p:nvPr userDrawn="1"/>
        </p:nvSpPr>
        <p:spPr>
          <a:xfrm>
            <a:off x="685462" y="3828631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C3566EB-AC91-4EFF-8EBB-30A77A2D4EE2}"/>
              </a:ext>
            </a:extLst>
          </p:cNvPr>
          <p:cNvSpPr/>
          <p:nvPr userDrawn="1"/>
        </p:nvSpPr>
        <p:spPr>
          <a:xfrm>
            <a:off x="6482517" y="3841453"/>
            <a:ext cx="5059555" cy="2136405"/>
          </a:xfrm>
          <a:prstGeom prst="roundRect">
            <a:avLst>
              <a:gd name="adj" fmla="val 412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B1A0-813A-4209-AAF5-C98B5FBFAF03}"/>
              </a:ext>
            </a:extLst>
          </p:cNvPr>
          <p:cNvSpPr txBox="1"/>
          <p:nvPr userDrawn="1"/>
        </p:nvSpPr>
        <p:spPr>
          <a:xfrm>
            <a:off x="6848283" y="1962574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DA0BE-2147-414F-9019-722E5FCFD1B7}"/>
              </a:ext>
            </a:extLst>
          </p:cNvPr>
          <p:cNvSpPr txBox="1"/>
          <p:nvPr userDrawn="1"/>
        </p:nvSpPr>
        <p:spPr>
          <a:xfrm>
            <a:off x="6666102" y="1467651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2FD8BC-C02E-449F-8A99-A6FDE0E6EBDC}"/>
              </a:ext>
            </a:extLst>
          </p:cNvPr>
          <p:cNvSpPr txBox="1"/>
          <p:nvPr userDrawn="1"/>
        </p:nvSpPr>
        <p:spPr>
          <a:xfrm>
            <a:off x="99619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0351B-730E-422B-9AF6-935AAAECA390}"/>
              </a:ext>
            </a:extLst>
          </p:cNvPr>
          <p:cNvSpPr txBox="1"/>
          <p:nvPr userDrawn="1"/>
        </p:nvSpPr>
        <p:spPr>
          <a:xfrm>
            <a:off x="792854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9974CD-2AB5-4824-9AC4-3B999BD2A9B5}"/>
              </a:ext>
            </a:extLst>
          </p:cNvPr>
          <p:cNvSpPr txBox="1"/>
          <p:nvPr userDrawn="1"/>
        </p:nvSpPr>
        <p:spPr>
          <a:xfrm>
            <a:off x="6848283" y="4433810"/>
            <a:ext cx="4271208" cy="14267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r>
              <a:rPr lang="ru-RU" sz="1600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текст</a:t>
            </a:r>
            <a:endParaRPr lang="ru-RU" sz="1600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4E48C4-75B4-461E-95B4-53F864B21378}"/>
              </a:ext>
            </a:extLst>
          </p:cNvPr>
          <p:cNvSpPr txBox="1"/>
          <p:nvPr userDrawn="1"/>
        </p:nvSpPr>
        <p:spPr>
          <a:xfrm>
            <a:off x="6666102" y="3938887"/>
            <a:ext cx="4677887" cy="613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Hero Light" panose="00000300000000000000" pitchFamily="2" charset="-5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dirty="0">
                <a:solidFill>
                  <a:srgbClr val="09B489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Заголовок</a:t>
            </a:r>
            <a:endParaRPr lang="en-US" sz="2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8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8E63F-8C72-44D9-83ED-8EA8D02E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33830-DE74-45A8-B0F7-27AB0AB5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112" y="940327"/>
            <a:ext cx="3348864" cy="666809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F4C89C6F-C615-40F1-B6C9-E5168B6E2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121" y="5098037"/>
            <a:ext cx="2392651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E5700BC6-D8A6-402A-89F4-95A551AD7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122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449-351E-4A58-8AC1-97F6837FF2E4}"/>
              </a:ext>
            </a:extLst>
          </p:cNvPr>
          <p:cNvSpPr txBox="1"/>
          <p:nvPr userDrawn="1"/>
        </p:nvSpPr>
        <p:spPr>
          <a:xfrm>
            <a:off x="578807" y="2752422"/>
            <a:ext cx="6126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СПАСИБО ЗА ВНИМАНИЕ!</a:t>
            </a:r>
          </a:p>
          <a:p>
            <a:r>
              <a:rPr lang="ru-RU" sz="36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ВОПРОСЫ?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056D04-DCD8-4C53-8A00-17672EBA9E5D}"/>
              </a:ext>
            </a:extLst>
          </p:cNvPr>
          <p:cNvCxnSpPr>
            <a:cxnSpLocks/>
          </p:cNvCxnSpPr>
          <p:nvPr userDrawn="1"/>
        </p:nvCxnSpPr>
        <p:spPr>
          <a:xfrm>
            <a:off x="595066" y="3978818"/>
            <a:ext cx="689387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7">
            <a:extLst>
              <a:ext uri="{FF2B5EF4-FFF2-40B4-BE49-F238E27FC236}">
                <a16:creationId xmlns:a16="http://schemas.microsoft.com/office/drawing/2014/main" id="{91220D27-FE42-499D-AB85-C0B0EA77F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330" y="548538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D0785607-CD0C-47FD-BF4C-571F98232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4330" y="5098037"/>
            <a:ext cx="3498086" cy="3873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defRPr>
            </a:lvl1pPr>
          </a:lstStyle>
          <a:p>
            <a:pPr lvl="0"/>
            <a:r>
              <a:rPr lang="ru-RU" dirty="0"/>
              <a:t>Почта</a:t>
            </a:r>
          </a:p>
        </p:txBody>
      </p:sp>
    </p:spTree>
    <p:extLst>
      <p:ext uri="{BB962C8B-B14F-4D97-AF65-F5344CB8AC3E}">
        <p14:creationId xmlns:p14="http://schemas.microsoft.com/office/powerpoint/2010/main" val="3751643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3FE20-1151-48FE-8A1C-B19C795C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24959-9319-4576-8100-A6E9BB58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866AF-B56C-4861-9012-28C71DF0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7877C-D996-4304-98C9-8505D624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72DBC2-8A15-45C4-8AF6-69163A51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261B-9F3A-4DC5-9EFB-9BA3510BF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7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0E8BB-8FE8-42C8-B0DF-438A9850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21" y="3097609"/>
            <a:ext cx="8944732" cy="662782"/>
          </a:xfrm>
        </p:spPr>
        <p:txBody>
          <a:bodyPr/>
          <a:lstStyle/>
          <a:p>
            <a:r>
              <a:rPr lang="en-US" dirty="0"/>
              <a:t>Boosting: SOTA </a:t>
            </a:r>
            <a:r>
              <a:rPr lang="ru-RU" dirty="0"/>
              <a:t>на табличке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3B624C-F422-482B-AFD1-08E33057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121" y="5098037"/>
            <a:ext cx="3498086" cy="387350"/>
          </a:xfrm>
        </p:spPr>
        <p:txBody>
          <a:bodyPr/>
          <a:lstStyle/>
          <a:p>
            <a:r>
              <a:rPr lang="ru-RU" dirty="0"/>
              <a:t>Чудиновских Николай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C007AB-309F-4162-B959-0B311B93F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Младший Исследователь</a:t>
            </a:r>
          </a:p>
        </p:txBody>
      </p:sp>
    </p:spTree>
    <p:extLst>
      <p:ext uri="{BB962C8B-B14F-4D97-AF65-F5344CB8AC3E}">
        <p14:creationId xmlns:p14="http://schemas.microsoft.com/office/powerpoint/2010/main" val="37313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получаем остатки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76734-0CA8-42EF-B3F7-F9E985F2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75" y="1356454"/>
            <a:ext cx="5539653" cy="44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C2F3B-1873-4010-9764-E473C4650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33" y="1580256"/>
            <a:ext cx="6873534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3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1" y="299612"/>
            <a:ext cx="10828143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про начальный прогноз и выход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42C635-97A2-4847-8BEB-585F14695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0" y="1147000"/>
            <a:ext cx="7615260" cy="4563999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9CE601B-409C-41BB-A973-2E027F810395}"/>
              </a:ext>
            </a:extLst>
          </p:cNvPr>
          <p:cNvCxnSpPr>
            <a:cxnSpLocks/>
          </p:cNvCxnSpPr>
          <p:nvPr/>
        </p:nvCxnSpPr>
        <p:spPr>
          <a:xfrm>
            <a:off x="2047009" y="1641764"/>
            <a:ext cx="7377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34BC96-788A-4A62-97E4-5BD83F10581A}"/>
              </a:ext>
            </a:extLst>
          </p:cNvPr>
          <p:cNvSpPr txBox="1"/>
          <p:nvPr/>
        </p:nvSpPr>
        <p:spPr>
          <a:xfrm>
            <a:off x="452004" y="1164710"/>
            <a:ext cx="19638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olos Text" panose="020B0604020202020204" charset="0"/>
                <a:ea typeface="Golos Text" panose="020B0604020202020204" charset="0"/>
              </a:rPr>
              <a:t>Это не ошибка! Вероятность и логарифм</a:t>
            </a:r>
            <a:r>
              <a:rPr lang="en-US" sz="1400" b="1" dirty="0">
                <a:latin typeface="Golos Text" panose="020B0604020202020204" charset="0"/>
                <a:ea typeface="Golos Text" panose="020B0604020202020204" charset="0"/>
              </a:rPr>
              <a:t> </a:t>
            </a:r>
            <a:r>
              <a:rPr lang="ru-RU" sz="1400" b="1" dirty="0">
                <a:latin typeface="Golos Text" panose="020B0604020202020204" charset="0"/>
                <a:ea typeface="Golos Text" panose="020B0604020202020204" charset="0"/>
              </a:rPr>
              <a:t>шансов совпали из-за округления</a:t>
            </a:r>
          </a:p>
        </p:txBody>
      </p:sp>
    </p:spTree>
    <p:extLst>
      <p:ext uri="{BB962C8B-B14F-4D97-AF65-F5344CB8AC3E}">
        <p14:creationId xmlns:p14="http://schemas.microsoft.com/office/powerpoint/2010/main" val="223384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</a:t>
            </a:r>
            <a:r>
              <a:rPr lang="ru-RU" sz="2800" dirty="0"/>
              <a:t> расчёт выходов листа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640A1-A353-41AD-8E0F-07741C203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99" y="1391732"/>
            <a:ext cx="4925995" cy="7071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2DE9BD-2469-456F-BD85-E2824C40E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23" y="2838664"/>
            <a:ext cx="4925995" cy="26276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C7765B-64D7-450F-A180-0AA5221C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1" y="3245204"/>
            <a:ext cx="4572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</a:t>
            </a:r>
            <a:r>
              <a:rPr lang="ru-RU" sz="2800" dirty="0"/>
              <a:t> получение предсказания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1A1B7B-FF94-436E-92B4-1B52BD77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1" y="1127463"/>
            <a:ext cx="6449862" cy="32548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3275C8-8A1D-4F69-BD3A-41239F61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73" y="2754893"/>
            <a:ext cx="3566469" cy="9022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AFB070-D1E1-49E6-B264-E206DD796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052" y="3796993"/>
            <a:ext cx="4207276" cy="21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9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</a:t>
            </a:r>
            <a:r>
              <a:rPr lang="ru-RU" sz="2800" dirty="0"/>
              <a:t> расчёт остатков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90DEB-BBCD-49B2-ACA0-5D6385F1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0" y="1058300"/>
            <a:ext cx="6463360" cy="47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</a:t>
            </a:r>
            <a:r>
              <a:rPr lang="ru-RU" sz="2800" dirty="0"/>
              <a:t> построение нового дерева на остатках предыдущего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86B52B-3ED9-442C-B8DB-CA57DF2A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54" y="1401619"/>
            <a:ext cx="7457691" cy="40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</a:t>
            </a:r>
            <a:r>
              <a:rPr lang="ru-RU" sz="2800" dirty="0"/>
              <a:t> прогноз </a:t>
            </a:r>
            <a:r>
              <a:rPr lang="ru-RU" sz="2800" dirty="0" err="1"/>
              <a:t>бустинга</a:t>
            </a:r>
            <a:r>
              <a:rPr lang="ru-RU" sz="2800" dirty="0"/>
              <a:t> на 2 деревьях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64113-2D31-44EC-BFB6-4D8C7FED9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89" y="3240351"/>
            <a:ext cx="5378501" cy="3032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4DF2C5-ABB3-43C7-B515-F124F3BA6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8" y="1127463"/>
            <a:ext cx="5966682" cy="31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3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</a:t>
            </a:r>
            <a:r>
              <a:rPr lang="ru-RU" sz="2800" dirty="0"/>
              <a:t> и так далее и так далее…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5F1D68-EF19-4513-B875-C03B6261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67" y="1384191"/>
            <a:ext cx="7051065" cy="40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3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первая модификация </a:t>
            </a:r>
            <a:r>
              <a:rPr lang="ru-RU" sz="2800" dirty="0" err="1"/>
              <a:t>бустинга</a:t>
            </a:r>
            <a:r>
              <a:rPr lang="en-US" sz="2800" dirty="0"/>
              <a:t> (2014)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050DE-189D-47F9-84C0-03BA2DAB35D2}"/>
              </a:ext>
            </a:extLst>
          </p:cNvPr>
          <p:cNvSpPr txBox="1"/>
          <p:nvPr/>
        </p:nvSpPr>
        <p:spPr>
          <a:xfrm>
            <a:off x="1143872" y="2736502"/>
            <a:ext cx="7519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Regularization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Tree pruning</a:t>
            </a:r>
            <a:endParaRPr lang="ru-RU" sz="2800" b="1" dirty="0">
              <a:latin typeface="Golos Text" panose="020B0604020202020204" charset="0"/>
              <a:ea typeface="Golos Text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Handling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12638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B1332-136D-4722-84D6-78C731F6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С чего всё началось – 2001 и 1996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10CEB1-631B-4E81-AF14-4736AD8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AutoShape 4" descr="An Introduction to SMOTE">
            <a:extLst>
              <a:ext uri="{FF2B5EF4-FFF2-40B4-BE49-F238E27FC236}">
                <a16:creationId xmlns:a16="http://schemas.microsoft.com/office/drawing/2014/main" id="{7A7DC22C-543E-4A68-B1A0-6B87148A8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26609" cy="212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7 Most Popular Boosting Algorithms">
            <a:extLst>
              <a:ext uri="{FF2B5EF4-FFF2-40B4-BE49-F238E27FC236}">
                <a16:creationId xmlns:a16="http://schemas.microsoft.com/office/drawing/2014/main" id="{4488066D-FEF1-4A60-8DC1-ADEE9C2C1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1008876"/>
            <a:ext cx="9163051" cy="515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69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начальное предсказание (регрессия)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07DFF0-105F-4472-A03D-2F7C96688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2" y="1054257"/>
            <a:ext cx="4806326" cy="2868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A236DF-B5B5-46EC-9751-B9F7F9ABE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99525"/>
            <a:ext cx="5102794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7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построение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77E639-394A-444B-8B71-35228B48B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93" y="1586621"/>
            <a:ext cx="4751708" cy="20135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8432EE-8C61-4709-8697-872B1640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55" y="4264590"/>
            <a:ext cx="5912030" cy="827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8234BF-9A8B-4304-A5F8-A2126AC5F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5" y="1127463"/>
            <a:ext cx="2574525" cy="37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построение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078E93-D747-4255-87C5-E91B1E0E9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74" y="1127463"/>
            <a:ext cx="6151716" cy="34399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D4387E-98B3-4A1E-AC2A-C808E0AF7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70" y="3247637"/>
            <a:ext cx="5411327" cy="26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построение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0C3AD9-620D-4C16-B9A1-FC3DBC1B2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201640"/>
            <a:ext cx="6730621" cy="548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5595E5-CE8C-4D7D-A1E9-5CB43147C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749835"/>
            <a:ext cx="5325996" cy="7651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CF4110-2A20-47D8-BAAE-4F5E233E7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2" y="2745188"/>
            <a:ext cx="5689362" cy="31956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8CE437-77E0-499C-B913-F393F675A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8940"/>
            <a:ext cx="5589683" cy="31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7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построение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4368C7-25C3-4E08-9066-E52E87FA4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27" y="1340547"/>
            <a:ext cx="6363644" cy="36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построение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BFE60F-19E8-48C1-9365-5E909BC2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2" y="1020931"/>
            <a:ext cx="5781150" cy="31796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AC6D29-2FF7-445A-B598-165143313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6" y="2888765"/>
            <a:ext cx="5898454" cy="33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5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срезы по листам (</a:t>
            </a:r>
            <a:r>
              <a:rPr lang="en-US" sz="2800" dirty="0"/>
              <a:t>tree pruning</a:t>
            </a:r>
            <a:r>
              <a:rPr lang="ru-RU" sz="2800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F0CC0A-89A4-42AA-8AAC-8E5F01D6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7" y="1127463"/>
            <a:ext cx="4034916" cy="29523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F548A3-0E7D-44D3-BAFB-A24E55156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5" y="2423604"/>
            <a:ext cx="5552427" cy="34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9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срезы по листам (</a:t>
            </a:r>
            <a:r>
              <a:rPr lang="en-US" sz="2800" dirty="0"/>
              <a:t>tree pruning</a:t>
            </a:r>
            <a:r>
              <a:rPr lang="ru-RU" sz="2800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7A8C68-5543-4F7A-A399-AFC34DA92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42" y="1260427"/>
            <a:ext cx="6238589" cy="3175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39782-4BE1-49DC-A224-607B0C42B815}"/>
              </a:ext>
            </a:extLst>
          </p:cNvPr>
          <p:cNvSpPr txBox="1"/>
          <p:nvPr/>
        </p:nvSpPr>
        <p:spPr>
          <a:xfrm>
            <a:off x="1263042" y="4754992"/>
            <a:ext cx="683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Golos Text" panose="020B0604020202020204" charset="0"/>
                <a:ea typeface="Golos Text" panose="020B0604020202020204" charset="0"/>
              </a:rPr>
              <a:t>Нулевая </a:t>
            </a:r>
            <a:r>
              <a:rPr lang="en-US" sz="2400" b="1" dirty="0">
                <a:latin typeface="Golos Text" panose="020B0604020202020204" charset="0"/>
                <a:ea typeface="Golos Text" panose="020B0604020202020204" charset="0"/>
              </a:rPr>
              <a:t>gamma </a:t>
            </a:r>
            <a:r>
              <a:rPr lang="ru-RU" sz="2400" b="1" dirty="0">
                <a:latin typeface="Golos Text" panose="020B0604020202020204" charset="0"/>
                <a:ea typeface="Golos Text" panose="020B0604020202020204" charset="0"/>
              </a:rPr>
              <a:t>не исключает </a:t>
            </a:r>
            <a:r>
              <a:rPr lang="ru-RU" sz="2400" b="1" dirty="0" err="1">
                <a:latin typeface="Golos Text" panose="020B0604020202020204" charset="0"/>
                <a:ea typeface="Golos Text" panose="020B0604020202020204" charset="0"/>
              </a:rPr>
              <a:t>прунинг</a:t>
            </a:r>
            <a:r>
              <a:rPr lang="ru-RU" sz="2400" b="1" dirty="0">
                <a:latin typeface="Golos Text" panose="020B0604020202020204" charset="0"/>
                <a:ea typeface="Golos Text" panose="020B060402020202020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0956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расчёт выходов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57DBB8-3503-4805-B227-6191204A8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62" y="1288208"/>
            <a:ext cx="6276388" cy="9578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5115FF-75B9-4E82-9086-AA25AA662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5" y="2929632"/>
            <a:ext cx="5188823" cy="29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87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9429433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расчёт остатков для обучения следующего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DF7C3E-38F3-46AD-B7CC-1523E064F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88" y="1373227"/>
            <a:ext cx="5806239" cy="15667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592B65-ED75-4666-9D25-2B403FD2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7" y="3024474"/>
            <a:ext cx="5806239" cy="32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1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3" y="530432"/>
            <a:ext cx="10468121" cy="386416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начальное предсказание (регрессия)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FECDFC-FD34-4509-BE8E-6E0A37AB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1" y="1481307"/>
            <a:ext cx="3586717" cy="3895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78539A-53D9-41FC-BB92-5C4D8D59F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17" y="2066181"/>
            <a:ext cx="4086687" cy="33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12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9429433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и так далее и так далее…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B3EC3C-B381-46FA-8773-B109A39C1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7" y="1194254"/>
            <a:ext cx="7901762" cy="44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5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начальное предсказание (классификация)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900D73-6166-4ACD-A252-C63441013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90" y="968643"/>
            <a:ext cx="3747908" cy="4018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7ED271-E8D3-4E0B-9195-F47CF444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99" y="3062911"/>
            <a:ext cx="3944997" cy="312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84B36F-8210-4DF1-95BE-F4F7FC303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41" y="1583781"/>
            <a:ext cx="5041311" cy="762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D1823-598C-49E9-99B4-54CD9E7E3198}"/>
              </a:ext>
            </a:extLst>
          </p:cNvPr>
          <p:cNvSpPr txBox="1"/>
          <p:nvPr/>
        </p:nvSpPr>
        <p:spPr>
          <a:xfrm>
            <a:off x="6542844" y="1183671"/>
            <a:ext cx="3275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Golos Text" panose="020B0604020202020204" charset="0"/>
                <a:ea typeface="Golos Text" panose="020B0604020202020204" charset="0"/>
              </a:rPr>
              <a:t>Расчёт </a:t>
            </a:r>
            <a:r>
              <a:rPr lang="en-US" sz="2000" b="1" dirty="0">
                <a:latin typeface="Golos Text" panose="020B0604020202020204" charset="0"/>
                <a:ea typeface="Golos Text" panose="020B0604020202020204" charset="0"/>
              </a:rPr>
              <a:t>Similarity Score</a:t>
            </a:r>
            <a:endParaRPr lang="ru-RU" sz="2000" b="1" dirty="0">
              <a:latin typeface="Golos Text" panose="020B0604020202020204" charset="0"/>
              <a:ea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8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32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5D056D-0355-4020-9DDE-192987046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1" y="1127463"/>
            <a:ext cx="3999420" cy="34738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3054C8-AF5D-4432-9738-929423CC2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00" y="3050800"/>
            <a:ext cx="5430772" cy="31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33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E62C89-DAF6-4BD0-8C17-AC9F4A88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73" y="1169625"/>
            <a:ext cx="6362472" cy="6497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AD6F56-6E37-40E1-86CD-8EEB16469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861536"/>
            <a:ext cx="7654433" cy="42225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AB3759-3F67-40C0-9138-45CF0EDD2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08" y="3962459"/>
            <a:ext cx="3212870" cy="2121592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9905956-B2A2-47BA-95BC-BE4C4C5F6DFC}"/>
              </a:ext>
            </a:extLst>
          </p:cNvPr>
          <p:cNvCxnSpPr>
            <a:cxnSpLocks/>
          </p:cNvCxnSpPr>
          <p:nvPr/>
        </p:nvCxnSpPr>
        <p:spPr>
          <a:xfrm>
            <a:off x="8717872" y="3429000"/>
            <a:ext cx="612559" cy="628095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99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срезы по листам через </a:t>
            </a:r>
            <a:r>
              <a:rPr lang="en-US" sz="2800" dirty="0" err="1"/>
              <a:t>min_child_weight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4F771-82C7-49A1-9787-B296E3A64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73" y="1275927"/>
            <a:ext cx="6186441" cy="742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5FAE9-73CE-4725-BE3F-D0894E23A13B}"/>
              </a:ext>
            </a:extLst>
          </p:cNvPr>
          <p:cNvSpPr txBox="1"/>
          <p:nvPr/>
        </p:nvSpPr>
        <p:spPr>
          <a:xfrm>
            <a:off x="1143872" y="1447059"/>
            <a:ext cx="114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los Text" panose="020B0604020202020204" charset="0"/>
                <a:ea typeface="Golos Text" panose="020B0604020202020204" charset="0"/>
              </a:rPr>
              <a:t>Cover = </a:t>
            </a:r>
            <a:endParaRPr lang="ru-RU" sz="2000" b="1" dirty="0">
              <a:latin typeface="Golos Text" panose="020B0604020202020204" charset="0"/>
              <a:ea typeface="Golos Text" panose="020B060402020202020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601925-138D-4C9A-89C9-562E6657D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3342516"/>
            <a:ext cx="5572312" cy="2837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9FE21-54C6-4EF1-B25C-CA7859D133E1}"/>
              </a:ext>
            </a:extLst>
          </p:cNvPr>
          <p:cNvSpPr txBox="1"/>
          <p:nvPr/>
        </p:nvSpPr>
        <p:spPr>
          <a:xfrm>
            <a:off x="1143872" y="2542296"/>
            <a:ext cx="3816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Golos Text" panose="020B0604020202020204" charset="0"/>
                <a:ea typeface="Golos Text" panose="020B0604020202020204" charset="0"/>
              </a:rPr>
              <a:t>Расчёт </a:t>
            </a:r>
            <a:r>
              <a:rPr lang="en-US" sz="2000" b="1" dirty="0">
                <a:latin typeface="Golos Text" panose="020B0604020202020204" charset="0"/>
                <a:ea typeface="Golos Text" panose="020B0604020202020204" charset="0"/>
              </a:rPr>
              <a:t>Cover </a:t>
            </a:r>
            <a:r>
              <a:rPr lang="ru-RU" sz="2000" b="1" dirty="0">
                <a:latin typeface="Golos Text" panose="020B0604020202020204" charset="0"/>
                <a:ea typeface="Golos Text" panose="020B0604020202020204" charset="0"/>
              </a:rPr>
              <a:t>для регрессии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EC53EFD-E0CB-4BBC-B469-69B758134428}"/>
              </a:ext>
            </a:extLst>
          </p:cNvPr>
          <p:cNvCxnSpPr>
            <a:stCxn id="10" idx="2"/>
          </p:cNvCxnSpPr>
          <p:nvPr/>
        </p:nvCxnSpPr>
        <p:spPr>
          <a:xfrm flipH="1">
            <a:off x="3051881" y="2942406"/>
            <a:ext cx="1" cy="408375"/>
          </a:xfrm>
          <a:prstGeom prst="straightConnector1">
            <a:avLst/>
          </a:prstGeom>
          <a:ln w="412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4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срезы по листам через </a:t>
            </a:r>
            <a:r>
              <a:rPr lang="en-US" sz="2800" dirty="0" err="1"/>
              <a:t>min_child_weight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94A4C0-071A-4CD7-BFA2-389C1E99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566165"/>
            <a:ext cx="4578493" cy="21276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8EBA1B-12D1-46CC-84E3-E09719D3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46" y="1566165"/>
            <a:ext cx="4761389" cy="16460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6EA782-E6EE-45C1-97DC-061F08705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67" y="3857068"/>
            <a:ext cx="5397675" cy="22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10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срезы по листам через </a:t>
            </a:r>
            <a:r>
              <a:rPr lang="en-US" sz="2800" dirty="0"/>
              <a:t>Tree pruning 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407C1D-8BA0-4FC7-8F0E-5DBC5E2E8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127463"/>
            <a:ext cx="3658947" cy="32021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36C7BB-2F9E-4352-98F3-2BF2DE8C6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12" y="1200765"/>
            <a:ext cx="4029805" cy="26763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A5B4D-3748-42B8-8B1B-ED5BB8C11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08" y="3950443"/>
            <a:ext cx="4737280" cy="23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4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расчёт выходов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07D6CA-909D-4EF3-844A-D1D89F1F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4" y="1169624"/>
            <a:ext cx="5596525" cy="25412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AC52E4-2C7D-45D7-A173-702810504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77" y="1240162"/>
            <a:ext cx="4393508" cy="24077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336752-17CB-41CE-BACC-EED93317D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69" y="3951250"/>
            <a:ext cx="3340943" cy="27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3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расчёт новых остатков для обучения следующего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00F70C-7D3C-46A6-BFD8-5224575D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2" y="1391706"/>
            <a:ext cx="4061187" cy="23874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3AFDE0-AA16-4772-B6F7-46C6ADFAB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3" y="3586579"/>
            <a:ext cx="6583001" cy="27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24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расчёт новых остатков для обучения следующего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96543-D5B9-4272-8B65-0683BEF92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2" y="1194167"/>
            <a:ext cx="5551571" cy="3054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BB9423-0F86-4ACB-871F-B09726DA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7" y="1678067"/>
            <a:ext cx="3091926" cy="6878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CEF70-A3AF-48DA-8460-C7EA3EEB9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09" y="3857776"/>
            <a:ext cx="6314063" cy="2498574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799D0B7-FD80-488C-AF82-0F03C1D46CFF}"/>
              </a:ext>
            </a:extLst>
          </p:cNvPr>
          <p:cNvCxnSpPr>
            <a:cxnSpLocks/>
          </p:cNvCxnSpPr>
          <p:nvPr/>
        </p:nvCxnSpPr>
        <p:spPr>
          <a:xfrm flipH="1">
            <a:off x="9854214" y="2365966"/>
            <a:ext cx="124287" cy="244573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CDAF34-256C-4780-B4DA-C6EAB5704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9" y="1267207"/>
            <a:ext cx="5009033" cy="2161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B29B23-6EF8-4BE4-8A5D-7688C6DB0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2583"/>
            <a:ext cx="4536358" cy="40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XGBoost</a:t>
            </a:r>
            <a:r>
              <a:rPr lang="en-US" sz="2800" dirty="0"/>
              <a:t> –</a:t>
            </a:r>
            <a:r>
              <a:rPr lang="ru-RU" sz="2800" dirty="0"/>
              <a:t> и так далее и так далее…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40652B-0829-4592-8742-324D4AEE1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00" y="1205944"/>
            <a:ext cx="8296000" cy="44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02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1" y="299612"/>
            <a:ext cx="10558271" cy="827851"/>
          </a:xfrm>
        </p:spPr>
        <p:txBody>
          <a:bodyPr/>
          <a:lstStyle/>
          <a:p>
            <a:r>
              <a:rPr lang="en-US" sz="2800" dirty="0" err="1"/>
              <a:t>LightGBM</a:t>
            </a:r>
            <a:r>
              <a:rPr lang="en-US" sz="2800" dirty="0"/>
              <a:t> – </a:t>
            </a:r>
            <a:r>
              <a:rPr lang="ru-RU" sz="2800" dirty="0"/>
              <a:t>вторая модификация </a:t>
            </a:r>
            <a:r>
              <a:rPr lang="ru-RU" sz="2800" dirty="0" err="1"/>
              <a:t>бустинга</a:t>
            </a:r>
            <a:r>
              <a:rPr lang="en-US" sz="2800" dirty="0"/>
              <a:t> (</a:t>
            </a:r>
            <a:r>
              <a:rPr lang="ru-RU" sz="2800" dirty="0"/>
              <a:t>январь 2017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3C0F0-0938-48BA-8F94-0F6136108542}"/>
              </a:ext>
            </a:extLst>
          </p:cNvPr>
          <p:cNvSpPr txBox="1"/>
          <p:nvPr/>
        </p:nvSpPr>
        <p:spPr>
          <a:xfrm>
            <a:off x="1143872" y="2736502"/>
            <a:ext cx="75193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Leaf-wise tree growth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Histogram-based splitting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Gradient-based One-Side Sampling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Exclusive Feature Bundling</a:t>
            </a:r>
          </a:p>
        </p:txBody>
      </p:sp>
    </p:spTree>
    <p:extLst>
      <p:ext uri="{BB962C8B-B14F-4D97-AF65-F5344CB8AC3E}">
        <p14:creationId xmlns:p14="http://schemas.microsoft.com/office/powerpoint/2010/main" val="2894559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LightGBM</a:t>
            </a:r>
            <a:r>
              <a:rPr lang="en-US" sz="2800" dirty="0"/>
              <a:t> – Leaf-wise </a:t>
            </a:r>
            <a:r>
              <a:rPr lang="ru-RU" sz="2800" dirty="0"/>
              <a:t>подход к построению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EBCFA4-84C5-4A69-A615-A4EA46BA0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23" y="1027361"/>
            <a:ext cx="6508105" cy="5328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07CC8-351C-4673-87AC-38CF2FB87A9A}"/>
              </a:ext>
            </a:extLst>
          </p:cNvPr>
          <p:cNvSpPr txBox="1"/>
          <p:nvPr/>
        </p:nvSpPr>
        <p:spPr>
          <a:xfrm>
            <a:off x="829322" y="3956957"/>
            <a:ext cx="3396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Плюсы: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Быстрая сходимость на больших </a:t>
            </a:r>
            <a:r>
              <a:rPr lang="ru-RU" b="1" dirty="0" err="1">
                <a:latin typeface="Golos Text" panose="020B0604020202020204" charset="0"/>
                <a:ea typeface="Golos Text" panose="020B0604020202020204" charset="0"/>
              </a:rPr>
              <a:t>датасетах</a:t>
            </a:r>
            <a:endParaRPr lang="ru-RU" b="1" dirty="0">
              <a:latin typeface="Golos Text" panose="020B0604020202020204" charset="0"/>
              <a:ea typeface="Golos Text" panose="020B0604020202020204" charset="0"/>
            </a:endParaRPr>
          </a:p>
          <a:p>
            <a:pPr marL="285750" indent="-285750">
              <a:buFontTx/>
              <a:buChar char="-"/>
            </a:pPr>
            <a:endParaRPr lang="ru-RU" b="1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Минусы:</a:t>
            </a:r>
          </a:p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- Риск переобучения на мелких </a:t>
            </a:r>
            <a:r>
              <a:rPr lang="ru-RU" b="1" dirty="0" err="1">
                <a:latin typeface="Golos Text" panose="020B0604020202020204" charset="0"/>
                <a:ea typeface="Golos Text" panose="020B0604020202020204" charset="0"/>
              </a:rPr>
              <a:t>датасетах</a:t>
            </a:r>
            <a:endParaRPr lang="ru-RU" b="1" dirty="0">
              <a:latin typeface="Golos Text" panose="020B0604020202020204" charset="0"/>
              <a:ea typeface="Golos Tex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4F127-7A40-4A9C-BD73-4955DBFE2BDE}"/>
              </a:ext>
            </a:extLst>
          </p:cNvPr>
          <p:cNvSpPr txBox="1"/>
          <p:nvPr/>
        </p:nvSpPr>
        <p:spPr>
          <a:xfrm>
            <a:off x="986597" y="1618880"/>
            <a:ext cx="339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Переход на уровень ниже, только после разделения всех листов уровня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C1091FF-214A-42DA-B301-4BC1FA088006}"/>
              </a:ext>
            </a:extLst>
          </p:cNvPr>
          <p:cNvCxnSpPr>
            <a:stCxn id="5" idx="3"/>
          </p:cNvCxnSpPr>
          <p:nvPr/>
        </p:nvCxnSpPr>
        <p:spPr>
          <a:xfrm>
            <a:off x="4382748" y="2080545"/>
            <a:ext cx="70088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249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LightGBM</a:t>
            </a:r>
            <a:r>
              <a:rPr lang="en-US" sz="2800" dirty="0"/>
              <a:t> – Histogram-based splitting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43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C74E19-857A-4AB6-8550-0E212151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762" y="1127463"/>
            <a:ext cx="5182475" cy="5151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63C2B-CA91-4686-84DE-07791CC74853}"/>
              </a:ext>
            </a:extLst>
          </p:cNvPr>
          <p:cNvSpPr txBox="1"/>
          <p:nvPr/>
        </p:nvSpPr>
        <p:spPr>
          <a:xfrm>
            <a:off x="666035" y="3746850"/>
            <a:ext cx="218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Сумма остатков (градиентов)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09DDD01-717E-4A32-8A0A-6C9B9F064B5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854064" y="4070016"/>
            <a:ext cx="65069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6AE955-D57C-4ACA-A0B7-6F312021AE83}"/>
              </a:ext>
            </a:extLst>
          </p:cNvPr>
          <p:cNvSpPr txBox="1"/>
          <p:nvPr/>
        </p:nvSpPr>
        <p:spPr>
          <a:xfrm>
            <a:off x="8467515" y="5433020"/>
            <a:ext cx="289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На сегодняшний день есть почти в любых </a:t>
            </a:r>
            <a:r>
              <a:rPr lang="ru-RU" b="1" dirty="0" err="1">
                <a:latin typeface="Golos Text" panose="020B0604020202020204" charset="0"/>
                <a:ea typeface="Golos Text" panose="020B0604020202020204" charset="0"/>
              </a:rPr>
              <a:t>бустингах</a:t>
            </a:r>
            <a:endParaRPr lang="ru-RU" b="1" dirty="0">
              <a:latin typeface="Golos Text" panose="020B0604020202020204" charset="0"/>
              <a:ea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90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LightGBM</a:t>
            </a:r>
            <a:r>
              <a:rPr lang="en-US" sz="2800" dirty="0"/>
              <a:t> – GOSS (Gradient-based One-Side Sampling)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339BAC-5BE5-4015-99F3-14B63AA5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13" y="1370654"/>
            <a:ext cx="7191974" cy="49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2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LightGBM</a:t>
            </a:r>
            <a:r>
              <a:rPr lang="en-US" sz="2800" dirty="0"/>
              <a:t> – EFB (Exclusive Feature Bundling)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E71E77-FF4D-4927-8F58-121284FC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755" y="888855"/>
            <a:ext cx="7214371" cy="54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1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LightGBM</a:t>
            </a:r>
            <a:r>
              <a:rPr lang="en-US" sz="2800" dirty="0"/>
              <a:t> – EFB (Exclusive Feature Bundling)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1F901-C450-4DC6-A0BF-614028F5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6" y="1615353"/>
            <a:ext cx="9220427" cy="36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3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третья модификация </a:t>
            </a:r>
            <a:r>
              <a:rPr lang="ru-RU" sz="2800" dirty="0" err="1"/>
              <a:t>бустинга</a:t>
            </a:r>
            <a:r>
              <a:rPr lang="ru-RU" sz="2800" dirty="0"/>
              <a:t> (июль 2017)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DB010-7439-46D9-ADC2-B4160C8BD1BF}"/>
              </a:ext>
            </a:extLst>
          </p:cNvPr>
          <p:cNvSpPr txBox="1"/>
          <p:nvPr/>
        </p:nvSpPr>
        <p:spPr>
          <a:xfrm>
            <a:off x="1143872" y="2736502"/>
            <a:ext cx="7519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Ordered Target Encoding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Symmetric trees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Golos Text" panose="020B0604020202020204" charset="0"/>
                <a:ea typeface="Golos Text" panose="020B0604020202020204" charset="0"/>
              </a:rPr>
              <a:t>Ordered Boosting</a:t>
            </a:r>
            <a:endParaRPr lang="ru-RU" sz="2800" b="1" dirty="0">
              <a:latin typeface="Golos Text" panose="020B0604020202020204" charset="0"/>
              <a:ea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86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«</a:t>
            </a:r>
            <a:r>
              <a:rPr lang="ru-RU" sz="2800" dirty="0" err="1"/>
              <a:t>биннинг</a:t>
            </a:r>
            <a:r>
              <a:rPr lang="ru-RU" sz="2800" dirty="0"/>
              <a:t>» целевой переменной (регрессия)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319DC7-C256-44A9-9ED5-BF12D3403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474765"/>
            <a:ext cx="3762674" cy="42981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C69B6B-B55D-43C6-B35B-96D81E0C9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21" y="1583944"/>
            <a:ext cx="4397229" cy="402948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08CD9FF-1C7A-4EE0-B0B2-AEC4DF649825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4906546" y="3598689"/>
            <a:ext cx="1379775" cy="2512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431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</a:t>
            </a:r>
            <a:r>
              <a:rPr lang="ru-RU" sz="2800" dirty="0"/>
              <a:t> перемешиваем тренировочные данные</a:t>
            </a:r>
            <a:r>
              <a:rPr lang="en-US" sz="2800" dirty="0"/>
              <a:t> 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CC0928-6AEB-443F-91BB-4216CDE93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55" y="1515246"/>
            <a:ext cx="9052889" cy="38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получаем обновлённый прогноз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C05A8C-5363-4030-AB60-422202B11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79" y="1097416"/>
            <a:ext cx="5435631" cy="3110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48CE9B-4479-446C-A2F0-7EEF28C77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25" y="4208016"/>
            <a:ext cx="5464303" cy="18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58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</a:t>
            </a:r>
            <a:r>
              <a:rPr lang="ru-RU" sz="2800" dirty="0"/>
              <a:t> применение </a:t>
            </a:r>
            <a:r>
              <a:rPr lang="en-US" sz="2800" dirty="0"/>
              <a:t>Ordered Target Encoding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6944B7-C4FD-465B-BF6F-7923D695E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" y="1234816"/>
            <a:ext cx="5621068" cy="18546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006120-F1B4-49F7-B4A2-1236A10B2C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6161" r="272"/>
          <a:stretch/>
        </p:blipFill>
        <p:spPr>
          <a:xfrm>
            <a:off x="1143872" y="3429000"/>
            <a:ext cx="9082360" cy="28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4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</a:t>
            </a:r>
            <a:r>
              <a:rPr lang="ru-RU" sz="2800" dirty="0"/>
              <a:t> применение </a:t>
            </a:r>
            <a:r>
              <a:rPr lang="en-US" sz="2800" dirty="0"/>
              <a:t>Ordered Target Encoding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DA2227-E48F-436E-BD56-63B3EAB2E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266989"/>
            <a:ext cx="7223099" cy="33084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CD1EBD-AFAB-482D-92B4-A48119F14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921230"/>
            <a:ext cx="7310257" cy="33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46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</a:t>
            </a:r>
            <a:r>
              <a:rPr lang="ru-RU" sz="2800" dirty="0"/>
              <a:t> применение </a:t>
            </a:r>
            <a:r>
              <a:rPr lang="en-US" sz="2800" dirty="0"/>
              <a:t>Ordered Target Encoding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52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E35930-C7AF-4B1C-8F19-9FAFC822A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2" y="1127462"/>
            <a:ext cx="7491105" cy="35166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6AA884-13E1-49A0-8EE5-F89545779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07" y="3022304"/>
            <a:ext cx="8099421" cy="35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6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</a:t>
            </a:r>
            <a:r>
              <a:rPr lang="ru-RU" sz="2800" dirty="0"/>
              <a:t> применение </a:t>
            </a:r>
            <a:r>
              <a:rPr lang="en-US" sz="2800" dirty="0"/>
              <a:t>Ordered Target Encoding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53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FA586D-31C5-4D7A-84B8-D217E6E0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127463"/>
            <a:ext cx="7358348" cy="35251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3AB3EB-1742-4EE1-A233-9D768E0ED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10" y="2883159"/>
            <a:ext cx="6939231" cy="33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</a:t>
            </a:r>
            <a:r>
              <a:rPr lang="ru-RU" sz="2800" dirty="0"/>
              <a:t> начальное предсказание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22BCEF-6ADB-4861-BED8-544C5289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10" y="1581959"/>
            <a:ext cx="6428779" cy="36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209B9A-08B8-46A3-8D3A-DFFE32516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1127463"/>
            <a:ext cx="5900740" cy="3377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43A75D-6724-49AF-914F-73961DE22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37" y="1901591"/>
            <a:ext cx="4795933" cy="44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3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33EF40-AC66-433C-9D99-A9ED2987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7" y="1258918"/>
            <a:ext cx="6284401" cy="2478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684344-6661-4B16-BEA0-841C23652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09" y="2818310"/>
            <a:ext cx="4444369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2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BC7313-2C4F-4ADC-9077-9F0F8AD94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9" y="1127463"/>
            <a:ext cx="6807955" cy="24413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3ED105-8E97-4A85-ABC7-B403B3FA6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01" y="3536069"/>
            <a:ext cx="6825057" cy="2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4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1" y="299612"/>
            <a:ext cx="10558271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 (упорядоченный </a:t>
            </a:r>
            <a:r>
              <a:rPr lang="ru-RU" sz="2800" dirty="0" err="1"/>
              <a:t>бустинг</a:t>
            </a:r>
            <a:r>
              <a:rPr lang="ru-RU" sz="2800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513AB3-0A36-4C67-8A81-B48CD75F8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8" y="1127463"/>
            <a:ext cx="7926043" cy="27875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285E6A-5AF2-4333-8BB3-C3FC2699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50" y="3918133"/>
            <a:ext cx="6465392" cy="2422681"/>
          </a:xfrm>
          <a:prstGeom prst="rect">
            <a:avLst/>
          </a:prstGeom>
        </p:spPr>
      </p:pic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031A8950-2663-446A-B70A-429222BBDB46}"/>
              </a:ext>
            </a:extLst>
          </p:cNvPr>
          <p:cNvCxnSpPr>
            <a:cxnSpLocks/>
          </p:cNvCxnSpPr>
          <p:nvPr/>
        </p:nvCxnSpPr>
        <p:spPr>
          <a:xfrm>
            <a:off x="4573609" y="3537857"/>
            <a:ext cx="3231448" cy="2503714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19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59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55273-5049-4E8F-8A89-15BD82980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" y="1127463"/>
            <a:ext cx="5980470" cy="32669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BC95AD-6AEE-47FD-A304-9231720E3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77" y="3577701"/>
            <a:ext cx="6573666" cy="27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получаем новые остатки для обучения следующего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2A55F0-FAEF-4A52-BE28-D2274182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05" y="1601654"/>
            <a:ext cx="6981313" cy="40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4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8A5245-A754-4EF0-8FE7-0F53116C5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30" y="1500325"/>
            <a:ext cx="7773140" cy="42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6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3E26F-B2D1-42DD-9F4F-F94D802BF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6" y="1127463"/>
            <a:ext cx="6674593" cy="2423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65C28A-DAAC-4134-96EC-10FE37D4D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2" y="3551068"/>
            <a:ext cx="6459796" cy="26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85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дерева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62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24DFBD-508C-405D-A4E2-501B6973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1" y="1127462"/>
            <a:ext cx="5434482" cy="27910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3188CF-3CD3-4698-8F7A-529D2BD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95" y="3281533"/>
            <a:ext cx="7317648" cy="28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10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4845D6-9CA9-468A-A249-BDC4CA23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02" y="1127463"/>
            <a:ext cx="4981503" cy="28913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расчёт новых остатков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63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6FD04C-8B16-4584-894B-BE5C1E1F6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40" y="3248123"/>
            <a:ext cx="5258651" cy="31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8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расчёт новых остатков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7B5AAD-71E6-4D1E-99EA-0D3369C0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45" y="2088749"/>
            <a:ext cx="8545709" cy="30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0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нового дерева на остатках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272447-7082-4E82-98C1-2408EFD40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56" y="1127463"/>
            <a:ext cx="7958989" cy="30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построение симметричных деревьев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CD418-39B1-473C-9DCA-D933D1A83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42" y="1388956"/>
            <a:ext cx="8893316" cy="4080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37482-2293-4934-B4A0-EE75AB144C6F}"/>
              </a:ext>
            </a:extLst>
          </p:cNvPr>
          <p:cNvSpPr txBox="1"/>
          <p:nvPr/>
        </p:nvSpPr>
        <p:spPr>
          <a:xfrm>
            <a:off x="872836" y="3429000"/>
            <a:ext cx="4384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Не нужно держать в памяти информацию о предыдущих вопросах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Можно задать все вопросы дереву в одной векторной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1399133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 err="1"/>
              <a:t>CatBoost</a:t>
            </a:r>
            <a:r>
              <a:rPr lang="en-US" sz="2800" dirty="0"/>
              <a:t> – </a:t>
            </a:r>
            <a:r>
              <a:rPr lang="ru-RU" sz="2800" dirty="0"/>
              <a:t>и так далее и так далее…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4DA60-EA5F-4946-A923-F655832CA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58" y="1191587"/>
            <a:ext cx="8233284" cy="447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612F82-987E-435B-8CDE-6324D7DAAFC4}"/>
              </a:ext>
            </a:extLst>
          </p:cNvPr>
          <p:cNvSpPr txBox="1"/>
          <p:nvPr/>
        </p:nvSpPr>
        <p:spPr>
          <a:xfrm>
            <a:off x="348344" y="5912057"/>
            <a:ext cx="743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Не нашёл случай </a:t>
            </a:r>
            <a:r>
              <a:rPr lang="en-US" b="1" dirty="0" err="1">
                <a:latin typeface="Golos Text" panose="020B0604020202020204" charset="0"/>
                <a:ea typeface="Golos Text" panose="020B0604020202020204" charset="0"/>
              </a:rPr>
              <a:t>CatBoost</a:t>
            </a:r>
            <a:r>
              <a:rPr lang="en-US" b="1" dirty="0">
                <a:latin typeface="Golos Text" panose="020B0604020202020204" charset="0"/>
                <a:ea typeface="Golos Text" panose="020B0604020202020204" charset="0"/>
              </a:rPr>
              <a:t> </a:t>
            </a:r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для классификации, но примерно также как и в обычном </a:t>
            </a:r>
            <a:r>
              <a:rPr lang="ru-RU" b="1" dirty="0" err="1">
                <a:latin typeface="Golos Text" panose="020B0604020202020204" charset="0"/>
                <a:ea typeface="Golos Text" panose="020B0604020202020204" charset="0"/>
              </a:rPr>
              <a:t>бустинге</a:t>
            </a:r>
            <a:r>
              <a:rPr lang="ru-RU" b="1" dirty="0">
                <a:latin typeface="Golos Text" panose="020B0604020202020204" charset="0"/>
                <a:ea typeface="Golos Text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518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94" y="530432"/>
            <a:ext cx="10218806" cy="386416"/>
          </a:xfrm>
        </p:spPr>
        <p:txBody>
          <a:bodyPr/>
          <a:lstStyle/>
          <a:p>
            <a:r>
              <a:rPr lang="ru-RU" sz="3200" dirty="0"/>
              <a:t>Выводы по </a:t>
            </a:r>
            <a:r>
              <a:rPr lang="ru-RU" sz="3200" dirty="0" err="1"/>
              <a:t>бустингам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AFECC-5A74-4228-86B7-75058F70A3C0}"/>
              </a:ext>
            </a:extLst>
          </p:cNvPr>
          <p:cNvSpPr txBox="1"/>
          <p:nvPr/>
        </p:nvSpPr>
        <p:spPr>
          <a:xfrm>
            <a:off x="1134994" y="1142351"/>
            <a:ext cx="610381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olos Text" panose="020B0604020202020204" charset="0"/>
                <a:ea typeface="Golos Text" panose="020B0604020202020204" charset="0"/>
              </a:rPr>
              <a:t>User cases:</a:t>
            </a:r>
          </a:p>
          <a:p>
            <a:r>
              <a:rPr lang="en-US" b="1" dirty="0" err="1">
                <a:latin typeface="Golos Text" panose="020B0604020202020204" charset="0"/>
                <a:ea typeface="Golos Text" panose="020B0604020202020204" charset="0"/>
              </a:rPr>
              <a:t>XGBoost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 – 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мелкие и средние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датасеты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 (до 1млн строк), тщательный подбор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гиперпараметров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 (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более тонкая настройка, чем в других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бустингах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)</a:t>
            </a:r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  <a:p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en-US" b="1" dirty="0" err="1">
                <a:latin typeface="Golos Text" panose="020B0604020202020204" charset="0"/>
                <a:ea typeface="Golos Text" panose="020B0604020202020204" charset="0"/>
              </a:rPr>
              <a:t>LightGBM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 – 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большие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датасеты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(более 1млн строк) и/или много признаков(1000+), нужно быстрое обучение, есть ограничения по вычислительным ресурсам</a:t>
            </a:r>
          </a:p>
          <a:p>
            <a:endParaRPr lang="ru-RU" dirty="0">
              <a:latin typeface="Golos Text" panose="020B0604020202020204" charset="0"/>
              <a:ea typeface="Golos Text" panose="020B0604020202020204" charset="0"/>
            </a:endParaRPr>
          </a:p>
          <a:p>
            <a:r>
              <a:rPr lang="en-US" b="1" dirty="0" err="1">
                <a:latin typeface="Golos Text" panose="020B0604020202020204" charset="0"/>
                <a:ea typeface="Golos Text" panose="020B0604020202020204" charset="0"/>
              </a:rPr>
              <a:t>CatBoost</a:t>
            </a:r>
            <a:r>
              <a:rPr lang="en-US" dirty="0">
                <a:latin typeface="Golos Text" panose="020B0604020202020204" charset="0"/>
                <a:ea typeface="Golos Text" panose="020B0604020202020204" charset="0"/>
              </a:rPr>
              <a:t> – 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много категориальных данных,</a:t>
            </a:r>
          </a:p>
          <a:p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минимальный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препроцессинг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, устойчивость к переобучению на мелких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датасетах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, использование на </a:t>
            </a:r>
            <a:r>
              <a:rPr lang="ru-RU" dirty="0" err="1">
                <a:latin typeface="Golos Text" panose="020B0604020202020204" charset="0"/>
                <a:ea typeface="Golos Text" panose="020B0604020202020204" charset="0"/>
              </a:rPr>
              <a:t>датасетах</a:t>
            </a:r>
            <a:r>
              <a:rPr lang="ru-RU" dirty="0">
                <a:latin typeface="Golos Text" panose="020B0604020202020204" charset="0"/>
                <a:ea typeface="Golos Text" panose="020B0604020202020204" charset="0"/>
              </a:rPr>
              <a:t> любых размеров</a:t>
            </a:r>
          </a:p>
        </p:txBody>
      </p:sp>
      <p:pic>
        <p:nvPicPr>
          <p:cNvPr id="2050" name="Picture 2" descr="When to Choose CatBoost Over XGBoost or LightGBM">
            <a:extLst>
              <a:ext uri="{FF2B5EF4-FFF2-40B4-BE49-F238E27FC236}">
                <a16:creationId xmlns:a16="http://schemas.microsoft.com/office/drawing/2014/main" id="{843BF352-71EB-4408-A172-1A85D14D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12" y="3852909"/>
            <a:ext cx="4471262" cy="25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7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F17907D-8FA2-4A7C-AD15-F708E1EFC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121" y="5098037"/>
            <a:ext cx="3357151" cy="387350"/>
          </a:xfrm>
        </p:spPr>
        <p:txBody>
          <a:bodyPr/>
          <a:lstStyle/>
          <a:p>
            <a:r>
              <a:rPr lang="ru-RU" dirty="0"/>
              <a:t>Чудиновских Николай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0C08BA-82B2-4D13-ACB2-627E55CB8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Младший Исследователь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4472061-BBC7-4C1B-8882-E0F8F60A2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881" y="4006533"/>
            <a:ext cx="164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udv.group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E42591-3B32-41F9-AF19-804554D41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4552271"/>
            <a:ext cx="1645921" cy="16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5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снова строим дерево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AD883-AB88-4840-A1C4-E4CF1B91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2" y="1046023"/>
            <a:ext cx="5700446" cy="31797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2239B9-FF46-4579-BD69-B83294589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71" y="3932807"/>
            <a:ext cx="3680503" cy="230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и так далее и так далее…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BAC578-0D97-4427-B391-C7B7CA235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" y="1218663"/>
            <a:ext cx="5708176" cy="31880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9B3245-1AC7-4785-ACB0-3EEC6A86B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63" y="3040668"/>
            <a:ext cx="5716693" cy="33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20E0-F634-4E60-86A1-1D99638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72" y="299612"/>
            <a:ext cx="10218806" cy="827851"/>
          </a:xfrm>
        </p:spPr>
        <p:txBody>
          <a:bodyPr/>
          <a:lstStyle/>
          <a:p>
            <a:r>
              <a:rPr lang="en-US" sz="2800" dirty="0"/>
              <a:t>Gradient Boosting – </a:t>
            </a:r>
            <a:r>
              <a:rPr lang="ru-RU" sz="2800" dirty="0"/>
              <a:t>начальное предсказание (классификация)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75477-BB37-40EE-932E-6F13641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261B-9F3A-4DC5-9EFB-9BA3510BF8D2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14B3C-7817-416A-90AC-FD078ECBB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74" y="1358542"/>
            <a:ext cx="2993122" cy="29880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7D2B51-CF1A-45DF-AB73-47BFFA0CD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57" y="1288823"/>
            <a:ext cx="4590686" cy="3127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8C1A4F-0394-4E56-A703-BFF6D041A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27" y="3516561"/>
            <a:ext cx="3724670" cy="25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87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33468</TotalTime>
  <Words>3802</Words>
  <Application>Microsoft Office PowerPoint</Application>
  <PresentationFormat>Широкоэкранный</PresentationFormat>
  <Paragraphs>316</Paragraphs>
  <Slides>69</Slides>
  <Notes>68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5" baseType="lpstr">
      <vt:lpstr>Times New Roman</vt:lpstr>
      <vt:lpstr>Calibri Light</vt:lpstr>
      <vt:lpstr>Golos Text</vt:lpstr>
      <vt:lpstr>Calibri</vt:lpstr>
      <vt:lpstr>Arial</vt:lpstr>
      <vt:lpstr>Тема Office</vt:lpstr>
      <vt:lpstr>Boosting: SOTA на табличке </vt:lpstr>
      <vt:lpstr>С чего всё началось – 2001 и 1996</vt:lpstr>
      <vt:lpstr>Gradient Boosting – начальное предсказание (регрессия)</vt:lpstr>
      <vt:lpstr>Gradient Boosting – построение дерева</vt:lpstr>
      <vt:lpstr>Gradient Boosting – получаем обновлённый прогноз</vt:lpstr>
      <vt:lpstr>Gradient Boosting – получаем новые остатки для обучения следующего дерева</vt:lpstr>
      <vt:lpstr>Gradient Boosting – снова строим дерево</vt:lpstr>
      <vt:lpstr>Gradient Boosting – и так далее и так далее…</vt:lpstr>
      <vt:lpstr>Gradient Boosting – начальное предсказание (классификация)</vt:lpstr>
      <vt:lpstr>Gradient Boosting – получаем остатки</vt:lpstr>
      <vt:lpstr>Gradient Boosting – построение дерева</vt:lpstr>
      <vt:lpstr>Gradient Boosting – про начальный прогноз и выход дерева</vt:lpstr>
      <vt:lpstr>Gradient Boosting – расчёт выходов листа</vt:lpstr>
      <vt:lpstr>Gradient Boosting – получение предсказания модели</vt:lpstr>
      <vt:lpstr>Gradient Boosting – расчёт остатков модели</vt:lpstr>
      <vt:lpstr>Gradient Boosting – построение нового дерева на остатках предыдущего</vt:lpstr>
      <vt:lpstr>Gradient Boosting – прогноз бустинга на 2 деревьях</vt:lpstr>
      <vt:lpstr>Gradient Boosting – и так далее и так далее…</vt:lpstr>
      <vt:lpstr>XGBoost – первая модификация бустинга (2014)</vt:lpstr>
      <vt:lpstr>XGBoost – начальное предсказание (регрессия)</vt:lpstr>
      <vt:lpstr>XGBoost – построение дерева </vt:lpstr>
      <vt:lpstr>XGBoost – построение дерева </vt:lpstr>
      <vt:lpstr>XGBoost – построение дерева </vt:lpstr>
      <vt:lpstr>XGBoost – построение дерева </vt:lpstr>
      <vt:lpstr>XGBoost – построение дерева </vt:lpstr>
      <vt:lpstr>XGBoost – срезы по листам (tree pruning)</vt:lpstr>
      <vt:lpstr>XGBoost – срезы по листам (tree pruning)</vt:lpstr>
      <vt:lpstr>XGBoost – расчёт выходов дерева</vt:lpstr>
      <vt:lpstr>XGBoost – расчёт остатков для обучения следующего дерева </vt:lpstr>
      <vt:lpstr>XGBoost – и так далее и так далее…</vt:lpstr>
      <vt:lpstr>XGBoost – начальное предсказание (классификация)</vt:lpstr>
      <vt:lpstr>XGBoost – построение дерева</vt:lpstr>
      <vt:lpstr>XGBoost – построение дерева </vt:lpstr>
      <vt:lpstr>XGBoost – срезы по листам через min_child_weight</vt:lpstr>
      <vt:lpstr>XGBoost – срезы по листам через min_child_weight</vt:lpstr>
      <vt:lpstr>XGBoost – срезы по листам через Tree pruning </vt:lpstr>
      <vt:lpstr>XGBoost – расчёт выходов дерева</vt:lpstr>
      <vt:lpstr>XGBoost – расчёт новых остатков для обучения следующего дерева</vt:lpstr>
      <vt:lpstr>XGBoost – расчёт новых остатков для обучения следующего дерева</vt:lpstr>
      <vt:lpstr>XGBoost – и так далее и так далее…</vt:lpstr>
      <vt:lpstr>LightGBM – вторая модификация бустинга (январь 2017)</vt:lpstr>
      <vt:lpstr>LightGBM – Leaf-wise подход к построению дерева</vt:lpstr>
      <vt:lpstr>LightGBM – Histogram-based splitting</vt:lpstr>
      <vt:lpstr>LightGBM – GOSS (Gradient-based One-Side Sampling)</vt:lpstr>
      <vt:lpstr>LightGBM – EFB (Exclusive Feature Bundling)</vt:lpstr>
      <vt:lpstr>LightGBM – EFB (Exclusive Feature Bundling)</vt:lpstr>
      <vt:lpstr>CatBoost – третья модификация бустинга (июль 2017)</vt:lpstr>
      <vt:lpstr>CatBoost – «биннинг» целевой переменной (регрессия)</vt:lpstr>
      <vt:lpstr>CatBoost – перемешиваем тренировочные данные </vt:lpstr>
      <vt:lpstr>CatBoost – применение Ordered Target Encoding</vt:lpstr>
      <vt:lpstr>CatBoost – применение Ordered Target Encoding</vt:lpstr>
      <vt:lpstr>CatBoost – применение Ordered Target Encoding</vt:lpstr>
      <vt:lpstr>CatBoost – применение Ordered Target Encoding</vt:lpstr>
      <vt:lpstr>CatBoost – начальное предсказание</vt:lpstr>
      <vt:lpstr>CatBoost – построение дерева</vt:lpstr>
      <vt:lpstr>CatBoost – построение дерева</vt:lpstr>
      <vt:lpstr>CatBoost – построение дерева</vt:lpstr>
      <vt:lpstr>CatBoost – построение дерева (упорядоченный бустинг)</vt:lpstr>
      <vt:lpstr>CatBoost – построение дерева</vt:lpstr>
      <vt:lpstr>CatBoost – построение дерева</vt:lpstr>
      <vt:lpstr>CatBoost – построение дерева</vt:lpstr>
      <vt:lpstr>CatBoost – построение дерева</vt:lpstr>
      <vt:lpstr>CatBoost – расчёт новых остатков</vt:lpstr>
      <vt:lpstr>CatBoost – расчёт новых остатков</vt:lpstr>
      <vt:lpstr>CatBoost – построение нового дерева на остатках</vt:lpstr>
      <vt:lpstr>CatBoost – построение симметричных деревьев</vt:lpstr>
      <vt:lpstr>CatBoost – и так далее и так далее…</vt:lpstr>
      <vt:lpstr>Выводы по бустингам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Казьмина Алиса Александровна</dc:creator>
  <cp:lastModifiedBy>Чудиновских Николай Витальевич</cp:lastModifiedBy>
  <cp:revision>875</cp:revision>
  <dcterms:created xsi:type="dcterms:W3CDTF">2021-01-20T09:22:26Z</dcterms:created>
  <dcterms:modified xsi:type="dcterms:W3CDTF">2025-03-28T05:42:16Z</dcterms:modified>
</cp:coreProperties>
</file>